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6"/>
  </p:notesMasterIdLst>
  <p:sldIdLst>
    <p:sldId id="311" r:id="rId2"/>
    <p:sldId id="386" r:id="rId3"/>
    <p:sldId id="396" r:id="rId4"/>
    <p:sldId id="389" r:id="rId5"/>
    <p:sldId id="391" r:id="rId6"/>
    <p:sldId id="397" r:id="rId7"/>
    <p:sldId id="390" r:id="rId8"/>
    <p:sldId id="392" r:id="rId9"/>
    <p:sldId id="393" r:id="rId10"/>
    <p:sldId id="395" r:id="rId11"/>
    <p:sldId id="388" r:id="rId12"/>
    <p:sldId id="380" r:id="rId13"/>
    <p:sldId id="381" r:id="rId14"/>
    <p:sldId id="37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0269" autoAdjust="0"/>
  </p:normalViewPr>
  <p:slideViewPr>
    <p:cSldViewPr snapToGrid="0" showGuides="1">
      <p:cViewPr varScale="1">
        <p:scale>
          <a:sx n="98" d="100"/>
          <a:sy n="98" d="100"/>
        </p:scale>
        <p:origin x="115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3CAC8-964F-4696-BA61-54A6EE8201FA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870D0-B149-4C02-8C52-0BECDEF98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78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68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>
                <a:effectLst/>
                <a:latin typeface="Noto Sans"/>
              </a:rPr>
              <a:t>Synthetic antibiotic of the class of oxazolidinone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870D0-B149-4C02-8C52-0BECDEF9808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07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32323"/>
                </a:solidFill>
                <a:effectLst/>
                <a:latin typeface="Noto Sans"/>
              </a:rPr>
              <a:t>&lt;1%, </a:t>
            </a:r>
            <a:r>
              <a:rPr lang="en-US" b="0" i="0" dirty="0" err="1">
                <a:solidFill>
                  <a:srgbClr val="232323"/>
                </a:solidFill>
                <a:effectLst/>
                <a:latin typeface="Noto Sans"/>
              </a:rPr>
              <a:t>postmarketing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/>
              </a:rPr>
              <a:t>, and/or case reports: Anaphylaxis, angioedema, blurred vision, bone marrow depression, bullous skin disease, </a:t>
            </a:r>
            <a:r>
              <a:rPr lang="en-US" b="0" i="1" dirty="0" err="1">
                <a:solidFill>
                  <a:srgbClr val="232323"/>
                </a:solidFill>
                <a:effectLst/>
                <a:latin typeface="Noto Sans"/>
              </a:rPr>
              <a:t>Clostridioides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/>
              </a:rPr>
              <a:t> (formerly </a:t>
            </a:r>
            <a:r>
              <a:rPr lang="en-US" b="0" i="1" dirty="0">
                <a:solidFill>
                  <a:srgbClr val="232323"/>
                </a:solidFill>
                <a:effectLst/>
                <a:latin typeface="Noto Sans"/>
              </a:rPr>
              <a:t>Clostridium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/>
              </a:rPr>
              <a:t>) </a:t>
            </a:r>
            <a:r>
              <a:rPr lang="en-US" b="0" i="1" dirty="0">
                <a:solidFill>
                  <a:srgbClr val="232323"/>
                </a:solidFill>
                <a:effectLst/>
                <a:latin typeface="Noto Sans"/>
              </a:rPr>
              <a:t>difficile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/>
              </a:rPr>
              <a:t>-associated diarrhea, dental discoloration, hypoglycemia, lactic acidosis, optic neuropathy, pancytopenia, peripheral neuropathy, seizure, serotonin syndrome (with concurrent use of other serotonergic agents), severe dermatological reaction, sideroblastic anemia, Stevens-Johnson syndrome, toxic epidermal necrolysis, vision loss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870D0-B149-4C02-8C52-0BECDEF9808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420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32323"/>
                </a:solidFill>
                <a:effectLst/>
                <a:latin typeface="Noto Sans"/>
              </a:rPr>
              <a:t>• Myelosuppression: Has been reported and may be dependent on duration of therapy (generally &gt;2 weeks of treatment); </a:t>
            </a:r>
          </a:p>
          <a:p>
            <a:endParaRPr lang="en-US" b="0" i="0" dirty="0">
              <a:solidFill>
                <a:srgbClr val="232323"/>
              </a:solidFill>
              <a:effectLst/>
              <a:latin typeface="Noto Sans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Helvetica Neue"/>
              </a:rPr>
              <a:t>(out of 107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>
                <a:effectLst/>
                <a:latin typeface="Helvetica Neue"/>
              </a:rPr>
              <a:t>A statistically significant higher risk of adverse events attributed to linezolid treatment was detected in the cohort treated with a linezolid daily dosage &gt;600 mg (74.5%</a:t>
            </a:r>
            <a:r>
              <a:rPr lang="en-US" sz="1200" b="0" i="1" dirty="0">
                <a:effectLst/>
                <a:latin typeface="Helvetica Neue"/>
              </a:rPr>
              <a:t> versus</a:t>
            </a:r>
            <a:r>
              <a:rPr lang="en-US" sz="1200" b="0" i="0" dirty="0">
                <a:effectLst/>
                <a:latin typeface="Helvetica Neue"/>
              </a:rPr>
              <a:t> 46.7%). In particular, a statistically significant higher probability of:</a:t>
            </a:r>
          </a:p>
          <a:p>
            <a:pPr>
              <a:lnSpc>
                <a:spcPct val="90000"/>
              </a:lnSpc>
            </a:pPr>
            <a:r>
              <a:rPr lang="en-US" sz="1200" b="0" i="0" dirty="0" err="1">
                <a:effectLst/>
                <a:latin typeface="Helvetica Neue"/>
              </a:rPr>
              <a:t>Anaemia</a:t>
            </a:r>
            <a:r>
              <a:rPr lang="en-US" sz="1200" b="0" i="0" dirty="0">
                <a:effectLst/>
                <a:latin typeface="Helvetica Neue"/>
              </a:rPr>
              <a:t> (60% </a:t>
            </a:r>
            <a:r>
              <a:rPr lang="en-US" sz="1200" b="0" i="1" dirty="0">
                <a:effectLst/>
                <a:latin typeface="Helvetica Neue"/>
              </a:rPr>
              <a:t>versus</a:t>
            </a:r>
            <a:r>
              <a:rPr lang="en-US" sz="1200" b="0" i="0" dirty="0">
                <a:effectLst/>
                <a:latin typeface="Helvetica Neue"/>
              </a:rPr>
              <a:t> 2.5%; p=0.0005)</a:t>
            </a:r>
          </a:p>
          <a:p>
            <a:pPr>
              <a:lnSpc>
                <a:spcPct val="90000"/>
              </a:lnSpc>
            </a:pPr>
            <a:r>
              <a:rPr lang="en-US" sz="1200" b="0" i="0" dirty="0" err="1">
                <a:effectLst/>
                <a:latin typeface="Helvetica Neue"/>
              </a:rPr>
              <a:t>Leukopoenia</a:t>
            </a:r>
            <a:r>
              <a:rPr lang="en-US" sz="1200" b="0" i="0" dirty="0">
                <a:effectLst/>
                <a:latin typeface="Helvetica Neue"/>
              </a:rPr>
              <a:t> (17.1% </a:t>
            </a:r>
            <a:r>
              <a:rPr lang="en-US" sz="1200" b="0" i="1" dirty="0">
                <a:effectLst/>
                <a:latin typeface="Helvetica Neue"/>
              </a:rPr>
              <a:t>versus</a:t>
            </a:r>
            <a:r>
              <a:rPr lang="en-US" sz="1200" b="0" i="0" dirty="0">
                <a:effectLst/>
                <a:latin typeface="Helvetica Neue"/>
              </a:rPr>
              <a:t> 2.0%; p=0.012) and </a:t>
            </a:r>
          </a:p>
          <a:p>
            <a:pPr>
              <a:lnSpc>
                <a:spcPct val="90000"/>
              </a:lnSpc>
            </a:pPr>
            <a:r>
              <a:rPr lang="en-US" sz="1200" b="0" i="0" dirty="0">
                <a:effectLst/>
                <a:latin typeface="Helvetica Neue"/>
              </a:rPr>
              <a:t>Gastrointestinal symptoms (29.4% </a:t>
            </a:r>
            <a:r>
              <a:rPr lang="en-US" sz="1200" b="0" i="1" dirty="0">
                <a:effectLst/>
                <a:latin typeface="Helvetica Neue"/>
              </a:rPr>
              <a:t>versus</a:t>
            </a:r>
            <a:r>
              <a:rPr lang="en-US" sz="1200" b="0" i="0" dirty="0">
                <a:effectLst/>
                <a:latin typeface="Helvetica Neue"/>
              </a:rPr>
              <a:t> 8.0%; p=0.01)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870D0-B149-4C02-8C52-0BECDEF9808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891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3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11/5/20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184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11/5/20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16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11/5/20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38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accent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picture, then arrange object (send to back)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80000" y="6507006"/>
            <a:ext cx="5971600" cy="247650"/>
          </a:xfrm>
        </p:spPr>
        <p:txBody>
          <a:bodyPr anchor="ctr">
            <a:noAutofit/>
          </a:bodyPr>
          <a:lstStyle>
            <a:lvl1pPr>
              <a:defRPr sz="10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Name of Author  |  Function | Division | Country </a:t>
            </a:r>
          </a:p>
        </p:txBody>
      </p:sp>
      <p:sp>
        <p:nvSpPr>
          <p:cNvPr id="3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7344000" cy="1119158"/>
          </a:xfrm>
          <a:noFill/>
        </p:spPr>
        <p:txBody>
          <a:bodyPr lIns="468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 bwMode="gray">
          <a:xfrm>
            <a:off x="2" y="4482000"/>
            <a:ext cx="12191999" cy="1656000"/>
          </a:xfrm>
          <a:solidFill>
            <a:schemeClr val="tx2">
              <a:alpha val="90000"/>
            </a:schemeClr>
          </a:solidFill>
        </p:spPr>
        <p:txBody>
          <a:bodyPr lIns="468000" tIns="216000" rIns="360000" bIns="216000" numCol="3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090227-0270-4EF1-920A-0484DB619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18" y="476013"/>
            <a:ext cx="3175753" cy="1121571"/>
          </a:xfrm>
          <a:prstGeom prst="rect">
            <a:avLst/>
          </a:prstGeom>
        </p:spPr>
      </p:pic>
      <p:sp>
        <p:nvSpPr>
          <p:cNvPr id="37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495913" y="6507006"/>
            <a:ext cx="2195259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www.euro.who.int</a:t>
            </a:r>
          </a:p>
        </p:txBody>
      </p:sp>
    </p:spTree>
    <p:extLst>
      <p:ext uri="{BB962C8B-B14F-4D97-AF65-F5344CB8AC3E}">
        <p14:creationId xmlns:p14="http://schemas.microsoft.com/office/powerpoint/2010/main" val="2185758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algn="ctr">
              <a:defRPr sz="1400">
                <a:solidFill>
                  <a:schemeClr val="accent4"/>
                </a:solidFill>
              </a:defRPr>
            </a:lvl1pPr>
          </a:lstStyle>
          <a:p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 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2" y="4482003"/>
            <a:ext cx="12191999" cy="1655999"/>
          </a:xfrm>
          <a:solidFill>
            <a:schemeClr val="tx2"/>
          </a:solidFill>
        </p:spPr>
        <p:txBody>
          <a:bodyPr lIns="468000" tIns="360000" rIns="360000" bIns="828000"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2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7344000" cy="1119158"/>
          </a:xfrm>
          <a:noFill/>
        </p:spPr>
        <p:txBody>
          <a:bodyPr lIns="468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80000" y="6507006"/>
            <a:ext cx="5971600" cy="247650"/>
          </a:xfrm>
        </p:spPr>
        <p:txBody>
          <a:bodyPr lIns="0" anchor="ctr">
            <a:noAutofit/>
          </a:bodyPr>
          <a:lstStyle>
            <a:lvl1pPr>
              <a:defRPr sz="10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Name of Author  |  Function | Division | Country </a:t>
            </a:r>
          </a:p>
        </p:txBody>
      </p:sp>
      <p:sp>
        <p:nvSpPr>
          <p:cNvPr id="90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495913" y="5831937"/>
            <a:ext cx="2195259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www.euro.who.int</a:t>
            </a:r>
          </a:p>
        </p:txBody>
      </p:sp>
      <p:sp>
        <p:nvSpPr>
          <p:cNvPr id="62" name="Text Placeholder 3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9999" y="5440855"/>
            <a:ext cx="11211172" cy="288000"/>
          </a:xfrm>
        </p:spPr>
        <p:txBody>
          <a:bodyPr lIns="0" rIns="90000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E219EE-E5DE-4728-BDA0-C560E0EA4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18" y="476013"/>
            <a:ext cx="3175753" cy="112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82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11/5/20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83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11/5/20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58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11/5/20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05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11/5/20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8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11/5/20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30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11/5/20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1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11/5/20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92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11/5/20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32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11/5/20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75" r:id="rId5"/>
    <p:sldLayoutId id="2147483680" r:id="rId6"/>
    <p:sldLayoutId id="2147483676" r:id="rId7"/>
    <p:sldLayoutId id="2147483677" r:id="rId8"/>
    <p:sldLayoutId id="2147483678" r:id="rId9"/>
    <p:sldLayoutId id="2147483679" r:id="rId10"/>
    <p:sldLayoutId id="2147483681" r:id="rId11"/>
    <p:sldLayoutId id="2147483688" r:id="rId12"/>
    <p:sldLayoutId id="2147483689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eference.medscape.com/drug-interactionchecker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person standing next to a tree&#10;&#10;Description generated with high confidence">
            <a:extLst>
              <a:ext uri="{FF2B5EF4-FFF2-40B4-BE49-F238E27FC236}">
                <a16:creationId xmlns:a16="http://schemas.microsoft.com/office/drawing/2014/main" id="{1A582AD1-8C08-43AA-8230-3DF8709A3C7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C7871D-8504-40D7-B0BC-8EF5ECB687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Elmira Gurbanova, MD, PhD, </a:t>
            </a:r>
            <a:r>
              <a:rPr lang="ru-RU" b="0" dirty="0"/>
              <a:t>координатор</a:t>
            </a:r>
            <a:r>
              <a:rPr lang="ru-RU" dirty="0"/>
              <a:t> </a:t>
            </a:r>
            <a:r>
              <a:rPr lang="ru-RU" b="0" dirty="0"/>
              <a:t>ВМК </a:t>
            </a:r>
            <a:r>
              <a:rPr lang="ru-RU" b="0" dirty="0" err="1"/>
              <a:t>мКСЛ</a:t>
            </a:r>
            <a:endParaRPr lang="ru-RU" sz="2400" b="0" dirty="0">
              <a:solidFill>
                <a:schemeClr val="bg1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0" y="119424"/>
            <a:ext cx="8869680" cy="2943816"/>
          </a:xfrm>
        </p:spPr>
        <p:txBody>
          <a:bodyPr/>
          <a:lstStyle/>
          <a:p>
            <a:r>
              <a:rPr lang="en-GB" sz="4000" b="1" dirty="0">
                <a:solidFill>
                  <a:schemeClr val="tx1"/>
                </a:solidFill>
              </a:rPr>
              <a:t> </a:t>
            </a:r>
            <a:r>
              <a:rPr lang="ru-RU" sz="4000" b="1" dirty="0" err="1">
                <a:solidFill>
                  <a:schemeClr val="tx1"/>
                </a:solidFill>
              </a:rPr>
              <a:t>Линезолид</a:t>
            </a:r>
            <a:r>
              <a:rPr lang="en-GB" sz="4000" b="1" dirty="0">
                <a:solidFill>
                  <a:schemeClr val="tx1"/>
                </a:solidFill>
              </a:rPr>
              <a:t>: </a:t>
            </a:r>
            <a:r>
              <a:rPr lang="ru-RU" sz="4000" dirty="0">
                <a:solidFill>
                  <a:schemeClr val="tx1"/>
                </a:solidFill>
              </a:rPr>
              <a:t>общая информация 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B45D80-00E5-4C95-BAFF-D63727A050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999" y="6507006"/>
            <a:ext cx="7553657" cy="231570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Объединенная программа по ТБ, ВИЧ-инфекции и вирусным гепатитам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Отдел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страновых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программ здравоохранения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35E20D2-3FB6-4C1D-B834-4DB701A029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495913" y="5789532"/>
            <a:ext cx="2195259" cy="247650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0F135F-EFA8-4DE4-B15E-5BEF2CCFF5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6 </a:t>
            </a:r>
            <a:r>
              <a:rPr lang="ru-RU" dirty="0"/>
              <a:t>ноября</a:t>
            </a:r>
            <a:r>
              <a:rPr lang="en-US" dirty="0"/>
              <a:t> 2020</a:t>
            </a:r>
            <a:r>
              <a:rPr lang="ru-RU" dirty="0"/>
              <a:t> г.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0655F25-4D9A-48E1-84E7-7189E406B6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588" y="485184"/>
            <a:ext cx="3175753" cy="112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03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EDABF-54FC-4236-8990-29ADB1089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57D8F-F486-400A-A20E-3177F4F27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1DF179-298D-4F0F-8000-C08B406F74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21" t="19675" r="37530" b="11708"/>
          <a:stretch/>
        </p:blipFill>
        <p:spPr>
          <a:xfrm>
            <a:off x="1148576" y="769436"/>
            <a:ext cx="6467707" cy="47058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F5C1EE-5487-4F38-8A78-895234025850}"/>
              </a:ext>
            </a:extLst>
          </p:cNvPr>
          <p:cNvSpPr txBox="1"/>
          <p:nvPr/>
        </p:nvSpPr>
        <p:spPr>
          <a:xfrm>
            <a:off x="3657600" y="5809112"/>
            <a:ext cx="73681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i="1" dirty="0">
                <a:hlinkClick r:id="rId3"/>
              </a:rPr>
              <a:t>https://reference.medscape.com/drug-interactionchecker</a:t>
            </a:r>
            <a:r>
              <a:rPr lang="en-US" sz="2400" i="1" dirty="0"/>
              <a:t> 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153557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5FBA8C-B11A-49B4-9311-256BEB165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ru-RU" dirty="0"/>
              <a:t>Фармакокинетика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FA4D6-DB01-45C6-B68C-7F1058F29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6257"/>
            <a:ext cx="9486901" cy="3540642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Noto Sans"/>
              </a:rPr>
              <a:t>При пероральном приеме линезолид очень хорошо всасывается с биодоступностью 100%.</a:t>
            </a:r>
          </a:p>
          <a:p>
            <a:r>
              <a:rPr lang="ru-RU" dirty="0">
                <a:latin typeface="Noto Sans"/>
              </a:rPr>
              <a:t>Наличие пищи не влияет на его абсорбцию.</a:t>
            </a:r>
          </a:p>
          <a:p>
            <a:r>
              <a:rPr lang="ru-RU" dirty="0">
                <a:latin typeface="Noto Sans"/>
              </a:rPr>
              <a:t>Совместное применение с антацидами, такими как гидроксид магния и гидроксид алюминия, не оказывало влияния на пероральную абсорбцию.</a:t>
            </a:r>
          </a:p>
          <a:p>
            <a:r>
              <a:rPr lang="ru-RU" dirty="0">
                <a:latin typeface="Noto Sans"/>
              </a:rPr>
              <a:t>Концентрация </a:t>
            </a:r>
            <a:r>
              <a:rPr lang="ru-RU" dirty="0" err="1">
                <a:latin typeface="Noto Sans"/>
              </a:rPr>
              <a:t>линезолида</a:t>
            </a:r>
            <a:r>
              <a:rPr lang="ru-RU" dirty="0">
                <a:latin typeface="Noto Sans"/>
              </a:rPr>
              <a:t> в плазме крови у пожилых пациентов и пациентов с легким или умеренным поражением печени или легкой или хронической почечной недостаточностью была аналогична таковой у здоровых или молодых добровольцев.</a:t>
            </a:r>
          </a:p>
          <a:p>
            <a:r>
              <a:rPr lang="ru-RU" dirty="0">
                <a:latin typeface="Noto Sans"/>
              </a:rPr>
              <a:t>Период полувыведения в плазме составляет от 3,4 до 7,4 ч.</a:t>
            </a:r>
          </a:p>
        </p:txBody>
      </p:sp>
    </p:spTree>
    <p:extLst>
      <p:ext uri="{BB962C8B-B14F-4D97-AF65-F5344CB8AC3E}">
        <p14:creationId xmlns:p14="http://schemas.microsoft.com/office/powerpoint/2010/main" val="2943873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9CD6474-47AA-4D47-AF35-32FA3089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76DFDA-E6F6-4B79-9E3B-ABB443516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020728"/>
            <a:ext cx="9486900" cy="996061"/>
          </a:xfrm>
        </p:spPr>
        <p:txBody>
          <a:bodyPr anchor="b">
            <a:normAutofit/>
          </a:bodyPr>
          <a:lstStyle/>
          <a:p>
            <a:pPr algn="ctr"/>
            <a:r>
              <a:rPr lang="ru-RU" dirty="0"/>
              <a:t>Прием препарата и снижение дозы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0D89C-C50E-4E04-939D-6FF7E028F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0940"/>
            <a:ext cx="9486901" cy="357785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000" dirty="0">
                <a:latin typeface="Noto Sans"/>
              </a:rPr>
              <a:t>Перорально 600 мг один раз в день в составе соответствующей комбинированной схемы, включающей пиридоксин.</a:t>
            </a:r>
            <a:r>
              <a:rPr lang="en-US" sz="2000" b="0" i="0" dirty="0">
                <a:effectLst/>
                <a:latin typeface="Noto Sans"/>
              </a:rPr>
              <a:t> </a:t>
            </a:r>
            <a:r>
              <a:rPr lang="en-US" sz="2000" b="0" i="1" dirty="0">
                <a:effectLst/>
                <a:latin typeface="Noto Sans"/>
              </a:rPr>
              <a:t>(WHO 2019; ATS/CDC/ERS/IDSA [Nahid 2019]; Ahmad 2018)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latin typeface="Noto Sans"/>
              </a:rPr>
              <a:t>Пока мы располагаем недостаточными данными об эффективности начала лечения с доз &lt;600 мг в сутки для того, чтобы рекомендовать более низкие дозы,.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latin typeface="Noto Sans"/>
              </a:rPr>
              <a:t>Снижение дозы с ежедневных 600 мг до 300 мг после негативации посева снижало токсичность препарата. </a:t>
            </a:r>
            <a:r>
              <a:rPr lang="en-US" sz="2000" b="0" i="0" dirty="0">
                <a:effectLst/>
                <a:latin typeface="Noto Sans"/>
              </a:rPr>
              <a:t>(</a:t>
            </a:r>
            <a:r>
              <a:rPr lang="en-US" sz="2000" b="0" i="1" dirty="0">
                <a:effectLst/>
                <a:latin typeface="Noto Sans"/>
              </a:rPr>
              <a:t>Lee M, et al. 2012</a:t>
            </a:r>
            <a:r>
              <a:rPr lang="en-US" sz="2000" b="0" i="0" dirty="0">
                <a:effectLst/>
                <a:latin typeface="Noto Sans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latin typeface="Noto Sans"/>
              </a:rPr>
              <a:t>Витамин В6, назначаемый в дозе 50 мг/</a:t>
            </a:r>
            <a:r>
              <a:rPr lang="ru-RU" sz="2000" dirty="0" err="1">
                <a:latin typeface="Noto Sans"/>
              </a:rPr>
              <a:t>сут</a:t>
            </a:r>
            <a:r>
              <a:rPr lang="ru-RU" sz="2000" dirty="0">
                <a:latin typeface="Noto Sans"/>
              </a:rPr>
              <a:t>., может повлиять на анемию, но не предотвращает индуцированную линезолидом тромбоцитопению или лейкопению</a:t>
            </a:r>
            <a:r>
              <a:rPr lang="en-US" sz="2000" b="0" i="0" dirty="0">
                <a:effectLst/>
                <a:latin typeface="Noto Sans"/>
              </a:rPr>
              <a:t> (Y</a:t>
            </a:r>
            <a:r>
              <a:rPr lang="en-US" sz="2000" i="1" dirty="0">
                <a:latin typeface="Noto Sans"/>
              </a:rPr>
              <a:t>oussef S, et al. 2008)</a:t>
            </a:r>
            <a:r>
              <a:rPr lang="en-US" sz="2000" b="0" i="0" dirty="0">
                <a:effectLst/>
                <a:latin typeface="Noto Sans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latin typeface="Noto Sans"/>
              </a:rPr>
              <a:t>Есть сообщения о том, что витамин В6 сокращает периферическую невропатию.</a:t>
            </a:r>
            <a:endParaRPr lang="en-US" sz="2000" b="0" i="0" dirty="0">
              <a:effectLst/>
              <a:latin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2363011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49B580-599C-4E30-ABF5-F749FC66A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ru-RU" dirty="0"/>
              <a:t>Применение препарата при почечной и печеночной недостаточности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C9621-DF73-4556-BDF3-8BE0B7A10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6257"/>
            <a:ext cx="9486901" cy="35406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b="0" i="0" dirty="0">
              <a:effectLst/>
              <a:latin typeface="Noto Sans"/>
            </a:endParaRPr>
          </a:p>
          <a:p>
            <a:r>
              <a:rPr lang="ru-RU" dirty="0">
                <a:latin typeface="Noto Sans"/>
              </a:rPr>
              <a:t>При нарушениях от слабой до </a:t>
            </a:r>
            <a:r>
              <a:rPr lang="ru-RU">
                <a:latin typeface="Noto Sans"/>
              </a:rPr>
              <a:t>тяжелой степени: </a:t>
            </a:r>
            <a:r>
              <a:rPr lang="ru-RU" dirty="0">
                <a:latin typeface="Noto Sans"/>
              </a:rPr>
              <a:t>корректировка дозы не требуется. Два основных метаболита накапливаются у пациентов с нарушением функции почек, но клиническое значение неизвестно; применять с осторожностью </a:t>
            </a:r>
            <a:r>
              <a:rPr lang="en-US" b="0" i="0" dirty="0">
                <a:effectLst/>
                <a:latin typeface="Noto Sans"/>
              </a:rPr>
              <a:t>(</a:t>
            </a:r>
            <a:r>
              <a:rPr lang="en-US" b="0" i="0" dirty="0" err="1">
                <a:effectLst/>
                <a:latin typeface="Noto Sans"/>
              </a:rPr>
              <a:t>Cattaneo</a:t>
            </a:r>
            <a:r>
              <a:rPr lang="en-US" b="0" i="0" dirty="0">
                <a:effectLst/>
                <a:latin typeface="Noto Sans"/>
              </a:rPr>
              <a:t> 2016; Gervasoni 2015; Pea 2017).</a:t>
            </a:r>
          </a:p>
          <a:p>
            <a:r>
              <a:rPr lang="ru-RU" dirty="0">
                <a:latin typeface="Noto Sans"/>
              </a:rPr>
              <a:t>На диализе </a:t>
            </a:r>
            <a:r>
              <a:rPr lang="en-US" b="0" i="0" dirty="0">
                <a:effectLst/>
                <a:latin typeface="Noto Sans"/>
              </a:rPr>
              <a:t>(~</a:t>
            </a:r>
            <a:r>
              <a:rPr lang="ru-RU" dirty="0">
                <a:latin typeface="Noto Sans"/>
              </a:rPr>
              <a:t> 30% выводится во время 3-часового сеанса диализа</a:t>
            </a:r>
            <a:r>
              <a:rPr lang="en-US" b="0" i="0" dirty="0">
                <a:effectLst/>
                <a:latin typeface="Noto Sans"/>
              </a:rPr>
              <a:t>): </a:t>
            </a:r>
            <a:r>
              <a:rPr lang="ru-RU" dirty="0">
                <a:latin typeface="Noto Sans"/>
              </a:rPr>
              <a:t>корректировка дозы не требуется; назначают после гемодиализа в дни диализа.</a:t>
            </a:r>
            <a:endParaRPr lang="en-US" b="0" i="0" dirty="0">
              <a:effectLst/>
              <a:latin typeface="Noto Sans"/>
            </a:endParaRPr>
          </a:p>
          <a:p>
            <a:r>
              <a:rPr lang="ru-RU" dirty="0">
                <a:latin typeface="Noto Sans"/>
              </a:rPr>
              <a:t>Легкая и умеренная печеночная недостаточность (класс А или В по классификации Чайлд-Пью): корректировка дозы не требуется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8264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5D91AF92-265F-414C-BE7E-47E7F2305B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11F74A-D3DD-42CA-9BD2-EB4A9ED5B9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2862D5-4E14-4843-AABD-90CBF2AB55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itle 8">
            <a:extLst>
              <a:ext uri="{FF2B5EF4-FFF2-40B4-BE49-F238E27FC236}">
                <a16:creationId xmlns:a16="http://schemas.microsoft.com/office/drawing/2014/main" id="{DAEBCEEC-4CD6-403D-AA2B-D6F6A975CF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Благодарю за внимание</a:t>
            </a:r>
            <a:r>
              <a:rPr lang="en-US" dirty="0">
                <a:solidFill>
                  <a:schemeClr val="bg1"/>
                </a:solidFill>
              </a:rPr>
              <a:t>!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3" name="Subtitle 15">
            <a:extLst>
              <a:ext uri="{FF2B5EF4-FFF2-40B4-BE49-F238E27FC236}">
                <a16:creationId xmlns:a16="http://schemas.microsoft.com/office/drawing/2014/main" id="{D23CD159-9449-47E5-B88A-F06BA35F8E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WHO Regional Office for Europe</a:t>
            </a:r>
          </a:p>
          <a:p>
            <a:r>
              <a:rPr lang="en-GB" dirty="0"/>
              <a:t>UN City</a:t>
            </a:r>
            <a:br>
              <a:rPr lang="en-GB" dirty="0"/>
            </a:br>
            <a:r>
              <a:rPr lang="en-GB" dirty="0" err="1"/>
              <a:t>Marmorvej</a:t>
            </a:r>
            <a:r>
              <a:rPr lang="en-GB" dirty="0"/>
              <a:t> 51</a:t>
            </a:r>
            <a:br>
              <a:rPr lang="en-GB" dirty="0"/>
            </a:br>
            <a:r>
              <a:rPr lang="en-GB" dirty="0"/>
              <a:t>Copenhagen Ø</a:t>
            </a:r>
            <a:br>
              <a:rPr lang="en-GB" dirty="0"/>
            </a:br>
            <a:r>
              <a:rPr lang="en-GB" dirty="0"/>
              <a:t>Denmark</a:t>
            </a:r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AB2A89A-C4A2-4CD6-8299-902779F39B1A}"/>
              </a:ext>
            </a:extLst>
          </p:cNvPr>
          <p:cNvGrpSpPr/>
          <p:nvPr/>
        </p:nvGrpSpPr>
        <p:grpSpPr>
          <a:xfrm>
            <a:off x="7850227" y="4624710"/>
            <a:ext cx="4265652" cy="1392274"/>
            <a:chOff x="7850227" y="4624710"/>
            <a:chExt cx="4265652" cy="1392274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32B91B80-01E7-4931-AACB-7F4C83272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0227" y="4624710"/>
              <a:ext cx="1974941" cy="694887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67C8E75F-9A76-40D7-960F-5B118E0D5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9612" y="5322097"/>
              <a:ext cx="1828800" cy="643467"/>
            </a:xfrm>
            <a:prstGeom prst="rect">
              <a:avLst/>
            </a:prstGeom>
          </p:spPr>
        </p:pic>
        <p:pic>
          <p:nvPicPr>
            <p:cNvPr id="97" name="Picture 96" descr="A screenshot of a cell phone&#10;&#10;Description generated with high confidence">
              <a:extLst>
                <a:ext uri="{FF2B5EF4-FFF2-40B4-BE49-F238E27FC236}">
                  <a16:creationId xmlns:a16="http://schemas.microsoft.com/office/drawing/2014/main" id="{64449EE4-2390-4146-8F22-C2DF65659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2735" y="5322097"/>
              <a:ext cx="1974941" cy="694887"/>
            </a:xfrm>
            <a:prstGeom prst="rect">
              <a:avLst/>
            </a:prstGeom>
          </p:spPr>
        </p:pic>
        <p:pic>
          <p:nvPicPr>
            <p:cNvPr id="101" name="Picture 100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E0821436-2E92-4DD2-8FA0-154BC1A87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0938" y="4624710"/>
              <a:ext cx="1974941" cy="694887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F90130B-6F44-4D8A-BCD0-0084AE445001}"/>
              </a:ext>
            </a:extLst>
          </p:cNvPr>
          <p:cNvGrpSpPr/>
          <p:nvPr/>
        </p:nvGrpSpPr>
        <p:grpSpPr>
          <a:xfrm>
            <a:off x="4285445" y="4710612"/>
            <a:ext cx="3175466" cy="1446550"/>
            <a:chOff x="4199720" y="4701087"/>
            <a:chExt cx="3175466" cy="144655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119DB82-D386-4582-A3F8-99F5113D4482}"/>
                </a:ext>
              </a:extLst>
            </p:cNvPr>
            <p:cNvGrpSpPr/>
            <p:nvPr/>
          </p:nvGrpSpPr>
          <p:grpSpPr>
            <a:xfrm>
              <a:off x="4199720" y="4739205"/>
              <a:ext cx="293087" cy="1226359"/>
              <a:chOff x="3866503" y="4624710"/>
              <a:chExt cx="345743" cy="1446690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17ECB82-B1FC-4579-8D9A-0E86615FD8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0941" y="5007592"/>
                <a:ext cx="274060" cy="27406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89CCDD6-0C21-488D-9C66-8EE1154449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31032" y="4624710"/>
                <a:ext cx="260953" cy="27406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2A636D2-FF63-48CA-9F2B-98B299F385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0941" y="5424362"/>
                <a:ext cx="246888" cy="246888"/>
              </a:xfrm>
              <a:prstGeom prst="rect">
                <a:avLst/>
              </a:prstGeom>
            </p:spPr>
          </p:pic>
          <p:pic>
            <p:nvPicPr>
              <p:cNvPr id="19" name="Picture 18" descr="A close up of a sign&#10;&#10;Description generated with very high confidence">
                <a:extLst>
                  <a:ext uri="{FF2B5EF4-FFF2-40B4-BE49-F238E27FC236}">
                    <a16:creationId xmlns:a16="http://schemas.microsoft.com/office/drawing/2014/main" id="{F15DA5D7-227B-4397-9733-6BEE20F6E1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6503" y="5828400"/>
                <a:ext cx="345743" cy="243000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AB7C5C0-B924-4D0D-8998-FDEE7ED5A1EF}"/>
                </a:ext>
              </a:extLst>
            </p:cNvPr>
            <p:cNvSpPr txBox="1"/>
            <p:nvPr/>
          </p:nvSpPr>
          <p:spPr>
            <a:xfrm>
              <a:off x="4527211" y="4701087"/>
              <a:ext cx="284797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 err="1">
                  <a:solidFill>
                    <a:schemeClr val="bg1"/>
                  </a:solidFill>
                  <a:latin typeface="+mj-lt"/>
                </a:rPr>
                <a:t>WHO_Europe</a:t>
              </a:r>
              <a:br>
                <a:rPr lang="en-GB" sz="1100" dirty="0">
                  <a:solidFill>
                    <a:schemeClr val="bg1"/>
                  </a:solidFill>
                  <a:latin typeface="+mj-lt"/>
                </a:rPr>
              </a:br>
              <a:br>
                <a:rPr lang="en-GB" sz="1100" dirty="0">
                  <a:solidFill>
                    <a:schemeClr val="bg1"/>
                  </a:solidFill>
                  <a:latin typeface="+mj-lt"/>
                </a:rPr>
              </a:br>
              <a:r>
                <a:rPr lang="en-GB" sz="1100" dirty="0">
                  <a:solidFill>
                    <a:schemeClr val="bg1"/>
                  </a:solidFill>
                  <a:latin typeface="+mj-lt"/>
                </a:rPr>
                <a:t>facebook.com/</a:t>
              </a:r>
              <a:r>
                <a:rPr lang="en-GB" sz="1100" dirty="0" err="1">
                  <a:solidFill>
                    <a:schemeClr val="bg1"/>
                  </a:solidFill>
                  <a:latin typeface="+mj-lt"/>
                </a:rPr>
                <a:t>WHOEurope</a:t>
              </a:r>
              <a:br>
                <a:rPr lang="en-GB" sz="1100" dirty="0">
                  <a:solidFill>
                    <a:schemeClr val="bg1"/>
                  </a:solidFill>
                  <a:latin typeface="+mj-lt"/>
                </a:rPr>
              </a:br>
              <a:br>
                <a:rPr lang="en-GB" sz="1100" dirty="0">
                  <a:solidFill>
                    <a:schemeClr val="bg1"/>
                  </a:solidFill>
                  <a:latin typeface="+mj-lt"/>
                </a:rPr>
              </a:br>
              <a:r>
                <a:rPr lang="en-GB" sz="1100" dirty="0">
                  <a:solidFill>
                    <a:schemeClr val="bg1"/>
                  </a:solidFill>
                  <a:latin typeface="+mj-lt"/>
                </a:rPr>
                <a:t>instagram.com/</a:t>
              </a:r>
              <a:r>
                <a:rPr lang="en-GB" sz="1100" dirty="0" err="1">
                  <a:solidFill>
                    <a:schemeClr val="bg1"/>
                  </a:solidFill>
                  <a:latin typeface="+mj-lt"/>
                </a:rPr>
                <a:t>whoeurope</a:t>
              </a:r>
              <a:br>
                <a:rPr lang="en-GB" sz="1100" dirty="0">
                  <a:solidFill>
                    <a:schemeClr val="bg1"/>
                  </a:solidFill>
                  <a:latin typeface="+mj-lt"/>
                </a:rPr>
              </a:br>
              <a:br>
                <a:rPr lang="en-GB" sz="1100" dirty="0">
                  <a:solidFill>
                    <a:schemeClr val="bg1"/>
                  </a:solidFill>
                  <a:latin typeface="+mj-lt"/>
                </a:rPr>
              </a:br>
              <a:r>
                <a:rPr lang="en-GB" sz="1100" dirty="0">
                  <a:solidFill>
                    <a:schemeClr val="bg1"/>
                  </a:solidFill>
                  <a:latin typeface="+mj-lt"/>
                </a:rPr>
                <a:t>youtube.com/user/</a:t>
              </a:r>
              <a:r>
                <a:rPr lang="en-GB" sz="1100" dirty="0" err="1">
                  <a:solidFill>
                    <a:schemeClr val="bg1"/>
                  </a:solidFill>
                  <a:latin typeface="+mj-lt"/>
                </a:rPr>
                <a:t>whoeuro</a:t>
              </a:r>
              <a:endParaRPr lang="en-GB" sz="1100" dirty="0">
                <a:solidFill>
                  <a:schemeClr val="bg1"/>
                </a:solidFill>
                <a:latin typeface="+mj-lt"/>
              </a:endParaRPr>
            </a:p>
            <a:p>
              <a:endParaRPr lang="en-US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DE0CE1-C156-4838-97BE-9FAEA2B5E4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979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D543C-AEBE-4B8F-B7F1-7D87AA55D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28" y="239150"/>
            <a:ext cx="3390899" cy="130360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ЛИНЕЗОЛИД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C44F20F-4D54-42FA-93F8-4649F68BBC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36" t="12742" r="19789" b="6490"/>
          <a:stretch/>
        </p:blipFill>
        <p:spPr>
          <a:xfrm>
            <a:off x="412595" y="377288"/>
            <a:ext cx="6646127" cy="658194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9C2A4-5AB2-40F2-8605-CE3BAD574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301" y="1814732"/>
            <a:ext cx="3390899" cy="450166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000" dirty="0">
                <a:latin typeface="Noto Sans"/>
              </a:rPr>
              <a:t>Бактерицидная активность в отношении МБТ</a:t>
            </a:r>
          </a:p>
          <a:p>
            <a:pPr algn="just"/>
            <a:r>
              <a:rPr lang="ru-RU" sz="2000" dirty="0">
                <a:latin typeface="Noto Sans"/>
              </a:rPr>
              <a:t>Ингибирует синтез белков бактерий путем связывания с </a:t>
            </a:r>
            <a:r>
              <a:rPr lang="ru-RU" sz="2000" dirty="0" err="1">
                <a:latin typeface="Noto Sans"/>
              </a:rPr>
              <a:t>рРНК</a:t>
            </a:r>
            <a:r>
              <a:rPr lang="ru-RU" sz="2000" dirty="0">
                <a:latin typeface="Noto Sans"/>
              </a:rPr>
              <a:t>.</a:t>
            </a:r>
          </a:p>
          <a:p>
            <a:pPr algn="just"/>
            <a:r>
              <a:rPr lang="ru-RU" sz="2000" dirty="0">
                <a:latin typeface="Noto Sans"/>
              </a:rPr>
              <a:t>Он также связывается с митохондриями человека и ингибирует синтез белка, что является механизмом развития токсичности при клиническом применении.</a:t>
            </a:r>
          </a:p>
          <a:p>
            <a:pPr algn="just"/>
            <a:r>
              <a:rPr lang="ru-RU" sz="2000" dirty="0">
                <a:latin typeface="Noto Sans"/>
              </a:rPr>
              <a:t>Внедрен в 1996 году.</a:t>
            </a:r>
          </a:p>
          <a:p>
            <a:pPr algn="just"/>
            <a:r>
              <a:rPr lang="ru-RU" sz="2000" dirty="0">
                <a:latin typeface="Noto Sans"/>
              </a:rPr>
              <a:t>Одобрен Управлением по контролю за продуктами и лекарствами США в 2000 г.</a:t>
            </a:r>
          </a:p>
          <a:p>
            <a:pPr algn="just"/>
            <a:r>
              <a:rPr lang="ru-RU" sz="2000" dirty="0">
                <a:latin typeface="Noto Sans"/>
              </a:rPr>
              <a:t>Рекомендован ВОЗ для лечения туберкулеза в 2006 г.</a:t>
            </a:r>
            <a:endParaRPr lang="en-US" sz="2000" b="0" i="0" dirty="0">
              <a:effectLst/>
              <a:latin typeface="Noto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D4BD21-5CC1-4A56-8B98-596F0E5F0F32}"/>
              </a:ext>
            </a:extLst>
          </p:cNvPr>
          <p:cNvSpPr txBox="1"/>
          <p:nvPr/>
        </p:nvSpPr>
        <p:spPr>
          <a:xfrm>
            <a:off x="9969186" y="6434251"/>
            <a:ext cx="1977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latin typeface="Noto Sans"/>
              </a:rPr>
              <a:t>Hashemian</a:t>
            </a:r>
            <a:r>
              <a:rPr lang="en-US" sz="1200" i="1" dirty="0">
                <a:latin typeface="Noto Sans"/>
              </a:rPr>
              <a:t> SMR, et al. 2018.</a:t>
            </a:r>
            <a:endParaRPr lang="ru-RU" sz="1200" i="1" dirty="0">
              <a:latin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2876828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7C985-40B0-4913-9262-D75E02014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ru-RU" dirty="0"/>
              <a:t>ЭФФЕКТИВНОСТЬ В ЛЕЧЕНИИ М/ШЛУ-ТБ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7CC5B-0DC1-4E45-B2C5-72D55D72B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6257"/>
            <a:ext cx="9486901" cy="3540642"/>
          </a:xfrm>
        </p:spPr>
        <p:txBody>
          <a:bodyPr>
            <a:normAutofit/>
          </a:bodyPr>
          <a:lstStyle/>
          <a:p>
            <a:r>
              <a:rPr lang="ru-RU" dirty="0">
                <a:latin typeface="Noto Sans"/>
              </a:rPr>
              <a:t>У пациентов, получавших линезолидсодержащие схемы лечения, была выше вероятность  успешного исхода лечения (</a:t>
            </a:r>
            <a:r>
              <a:rPr lang="ru-RU" dirty="0" err="1">
                <a:latin typeface="Noto Sans"/>
              </a:rPr>
              <a:t>сОШ</a:t>
            </a:r>
            <a:r>
              <a:rPr lang="ru-RU" dirty="0">
                <a:latin typeface="Noto Sans"/>
              </a:rPr>
              <a:t> 3,4; 95% ДИ 2,6-4,5) и более низкий показатель смертности (</a:t>
            </a:r>
            <a:r>
              <a:rPr lang="ru-RU" dirty="0" err="1">
                <a:latin typeface="Noto Sans"/>
              </a:rPr>
              <a:t>сОШ</a:t>
            </a:r>
            <a:r>
              <a:rPr lang="ru-RU" dirty="0">
                <a:latin typeface="Noto Sans"/>
              </a:rPr>
              <a:t> 0,3; 95% ДИ 0,2–0,3), чем у тех, кто не получал </a:t>
            </a:r>
            <a:r>
              <a:rPr lang="ru-RU" dirty="0" err="1">
                <a:latin typeface="Noto Sans"/>
              </a:rPr>
              <a:t>линезолид</a:t>
            </a:r>
            <a:r>
              <a:rPr lang="ru-RU" dirty="0">
                <a:latin typeface="Noto Sans"/>
              </a:rPr>
              <a:t>. </a:t>
            </a:r>
          </a:p>
          <a:p>
            <a:r>
              <a:rPr lang="ru-RU" dirty="0">
                <a:latin typeface="Noto Sans"/>
              </a:rPr>
              <a:t>Прием комбинации </a:t>
            </a:r>
            <a:r>
              <a:rPr lang="ru-RU" dirty="0" err="1">
                <a:latin typeface="Noto Sans"/>
              </a:rPr>
              <a:t>бедаквилина</a:t>
            </a:r>
            <a:r>
              <a:rPr lang="ru-RU" dirty="0">
                <a:latin typeface="Noto Sans"/>
              </a:rPr>
              <a:t> и </a:t>
            </a:r>
            <a:r>
              <a:rPr lang="ru-RU" dirty="0" err="1">
                <a:latin typeface="Noto Sans"/>
              </a:rPr>
              <a:t>линезолида</a:t>
            </a:r>
            <a:r>
              <a:rPr lang="ru-RU" dirty="0">
                <a:latin typeface="Noto Sans"/>
              </a:rPr>
              <a:t> ассоциировался с </a:t>
            </a:r>
            <a:r>
              <a:rPr lang="ru-RU" dirty="0" err="1">
                <a:latin typeface="Noto Sans"/>
              </a:rPr>
              <a:t>сОШ</a:t>
            </a:r>
            <a:r>
              <a:rPr lang="ru-RU" dirty="0">
                <a:latin typeface="Noto Sans"/>
              </a:rPr>
              <a:t> 2,7 (95% ДИ 1,5–4,9) для успешного исхода лечения по сравнению с неудачей/рецидивом и 0,3 (95% ДИ 0,2–0,4) для летального исхода по сравнению с успешным исходом/неудачей/рецидивом.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0A3F0F-CBFF-4BCD-81F3-42D7DDD96043}"/>
              </a:ext>
            </a:extLst>
          </p:cNvPr>
          <p:cNvSpPr txBox="1"/>
          <p:nvPr/>
        </p:nvSpPr>
        <p:spPr>
          <a:xfrm>
            <a:off x="8778790" y="5797960"/>
            <a:ext cx="34206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1" dirty="0">
                <a:effectLst/>
                <a:latin typeface="Noto Sans"/>
              </a:rPr>
              <a:t>ATS/CDC/ERS/IDSA [Nahid 2019]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820433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84772-6804-4BA7-9258-47FC98ABE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020728"/>
            <a:ext cx="9486900" cy="996061"/>
          </a:xfrm>
        </p:spPr>
        <p:txBody>
          <a:bodyPr anchor="b">
            <a:noAutofit/>
          </a:bodyPr>
          <a:lstStyle/>
          <a:p>
            <a:pPr algn="ctr"/>
            <a:r>
              <a:rPr lang="ru-RU" sz="2400" dirty="0"/>
              <a:t>НЕБЛАГОПРИЯТНЫЕ ЯВЛЕНИЯ ПРИ ПРИЕМЕ по показаниям, Отличным ОТ М/ШЛУ-ТБ</a:t>
            </a:r>
            <a:br>
              <a:rPr lang="en-US" sz="2400" dirty="0"/>
            </a:br>
            <a:r>
              <a:rPr lang="en-US" sz="2400" dirty="0"/>
              <a:t>(FDA</a:t>
            </a:r>
            <a:r>
              <a:rPr lang="ru-RU" sz="2400" dirty="0"/>
              <a:t> ОДОБРЕН ПРИЕМ ДЛИТЕЛЬНОСТЬЮ</a:t>
            </a:r>
            <a:r>
              <a:rPr lang="en-US" sz="2400" dirty="0"/>
              <a:t> &lt;=28 </a:t>
            </a:r>
            <a:r>
              <a:rPr lang="ru-RU" sz="2400" dirty="0"/>
              <a:t>ДНЕЙ</a:t>
            </a:r>
            <a:r>
              <a:rPr lang="en-US" sz="2400" dirty="0"/>
              <a:t>)</a:t>
            </a:r>
            <a:endParaRPr lang="ru-RU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04120-F9FC-4167-9216-70E3753B5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0940"/>
            <a:ext cx="9486901" cy="39712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1600" b="0" i="0" dirty="0">
                <a:effectLst/>
                <a:latin typeface="Noto Sans"/>
              </a:rPr>
              <a:t>&gt;10%:</a:t>
            </a:r>
          </a:p>
          <a:p>
            <a:pPr lvl="1">
              <a:lnSpc>
                <a:spcPct val="90000"/>
              </a:lnSpc>
            </a:pPr>
            <a:r>
              <a:rPr lang="ru-RU" sz="1600" b="0" i="0" dirty="0">
                <a:effectLst/>
                <a:latin typeface="Noto Sans"/>
              </a:rPr>
              <a:t>Диарея</a:t>
            </a:r>
            <a:r>
              <a:rPr lang="en-US" sz="1600" b="0" i="0" dirty="0">
                <a:effectLst/>
                <a:latin typeface="Noto Sans"/>
              </a:rPr>
              <a:t> (8% </a:t>
            </a:r>
            <a:r>
              <a:rPr lang="ru-RU" sz="1600" dirty="0">
                <a:latin typeface="Noto Sans"/>
              </a:rPr>
              <a:t>до</a:t>
            </a:r>
            <a:r>
              <a:rPr lang="en-US" sz="1600" b="0" i="0" dirty="0">
                <a:effectLst/>
                <a:latin typeface="Noto Sans"/>
              </a:rPr>
              <a:t> 11%)</a:t>
            </a:r>
          </a:p>
          <a:p>
            <a:pPr lvl="1">
              <a:lnSpc>
                <a:spcPct val="90000"/>
              </a:lnSpc>
            </a:pPr>
            <a:r>
              <a:rPr lang="ru-RU" sz="1600" b="0" i="0" dirty="0">
                <a:effectLst/>
                <a:latin typeface="Noto Sans"/>
              </a:rPr>
              <a:t>Снижение числа белых клеток крови </a:t>
            </a:r>
            <a:r>
              <a:rPr lang="en-US" sz="1600" b="0" i="0" dirty="0">
                <a:effectLst/>
                <a:latin typeface="Noto Sans"/>
              </a:rPr>
              <a:t>(≤2%), </a:t>
            </a:r>
            <a:r>
              <a:rPr lang="ru-RU" sz="1600" b="0" i="0" dirty="0">
                <a:effectLst/>
                <a:latin typeface="Noto Sans"/>
              </a:rPr>
              <a:t>снижение числа тромбоцитов </a:t>
            </a:r>
            <a:r>
              <a:rPr lang="en-US" sz="1600" b="0" i="0" dirty="0">
                <a:effectLst/>
                <a:latin typeface="Noto Sans"/>
              </a:rPr>
              <a:t>(≤10%)</a:t>
            </a:r>
          </a:p>
          <a:p>
            <a:pPr>
              <a:lnSpc>
                <a:spcPct val="90000"/>
              </a:lnSpc>
            </a:pPr>
            <a:r>
              <a:rPr lang="en-US" sz="1600" b="0" i="0" dirty="0">
                <a:effectLst/>
                <a:latin typeface="Noto Sans"/>
              </a:rPr>
              <a:t>1% </a:t>
            </a:r>
            <a:r>
              <a:rPr lang="ru-RU" sz="1600" b="0" i="0" dirty="0">
                <a:effectLst/>
                <a:latin typeface="Noto Sans"/>
              </a:rPr>
              <a:t>до</a:t>
            </a:r>
            <a:r>
              <a:rPr lang="en-US" sz="1600" b="0" i="0" dirty="0">
                <a:effectLst/>
                <a:latin typeface="Noto Sans"/>
              </a:rPr>
              <a:t> 10%:</a:t>
            </a:r>
          </a:p>
          <a:p>
            <a:pPr lvl="1">
              <a:lnSpc>
                <a:spcPct val="90000"/>
              </a:lnSpc>
            </a:pPr>
            <a:r>
              <a:rPr lang="ru-RU" sz="1600" b="0" i="0" dirty="0">
                <a:effectLst/>
                <a:latin typeface="Noto Sans"/>
              </a:rPr>
              <a:t>Головная боль</a:t>
            </a:r>
            <a:r>
              <a:rPr lang="en-US" sz="1600" b="0" i="0" dirty="0">
                <a:effectLst/>
                <a:latin typeface="Noto Sans"/>
              </a:rPr>
              <a:t> (6% to 9%;), </a:t>
            </a:r>
            <a:r>
              <a:rPr lang="ru-RU" sz="1600" b="0" i="0" dirty="0">
                <a:effectLst/>
                <a:latin typeface="Noto Sans"/>
              </a:rPr>
              <a:t>головокружение</a:t>
            </a:r>
            <a:r>
              <a:rPr lang="en-US" sz="1600" b="0" i="0" dirty="0">
                <a:effectLst/>
                <a:latin typeface="Noto Sans"/>
              </a:rPr>
              <a:t> (:2% to 3%), </a:t>
            </a:r>
            <a:r>
              <a:rPr lang="ru-RU" sz="1600" b="0" i="0" dirty="0" err="1">
                <a:effectLst/>
                <a:latin typeface="Noto Sans"/>
              </a:rPr>
              <a:t>вертиго</a:t>
            </a:r>
            <a:r>
              <a:rPr lang="en-US" sz="1600" b="0" i="0" dirty="0">
                <a:effectLst/>
                <a:latin typeface="Noto Sans"/>
              </a:rPr>
              <a:t> (1%)</a:t>
            </a:r>
          </a:p>
          <a:p>
            <a:pPr lvl="1">
              <a:lnSpc>
                <a:spcPct val="90000"/>
              </a:lnSpc>
            </a:pPr>
            <a:r>
              <a:rPr lang="ru-RU" sz="1600" b="0" i="0" dirty="0">
                <a:effectLst/>
                <a:latin typeface="Noto Sans"/>
              </a:rPr>
              <a:t>Сыпь</a:t>
            </a:r>
            <a:r>
              <a:rPr lang="en-US" sz="1600" b="0" i="0" dirty="0">
                <a:effectLst/>
                <a:latin typeface="Noto Sans"/>
              </a:rPr>
              <a:t>(1%</a:t>
            </a:r>
            <a:r>
              <a:rPr lang="ru-RU" sz="1600" b="0" i="0" dirty="0">
                <a:effectLst/>
                <a:latin typeface="Noto Sans"/>
              </a:rPr>
              <a:t>-</a:t>
            </a:r>
            <a:r>
              <a:rPr lang="en-US" sz="1600" b="0" i="0" dirty="0">
                <a:effectLst/>
                <a:latin typeface="Noto Sans"/>
              </a:rPr>
              <a:t>2%), </a:t>
            </a:r>
            <a:r>
              <a:rPr lang="ru-RU" sz="1600" dirty="0">
                <a:latin typeface="Noto Sans"/>
              </a:rPr>
              <a:t>зуд</a:t>
            </a:r>
            <a:r>
              <a:rPr lang="en-US" sz="1600" b="0" i="0" dirty="0">
                <a:effectLst/>
                <a:latin typeface="Noto Sans"/>
              </a:rPr>
              <a:t> (≤1%)</a:t>
            </a:r>
          </a:p>
          <a:p>
            <a:pPr lvl="1">
              <a:lnSpc>
                <a:spcPct val="90000"/>
              </a:lnSpc>
            </a:pPr>
            <a:r>
              <a:rPr lang="ru-RU" sz="1600" b="0" i="0" dirty="0">
                <a:effectLst/>
                <a:latin typeface="Noto Sans"/>
              </a:rPr>
              <a:t>Повышение уровня амилазы </a:t>
            </a:r>
            <a:r>
              <a:rPr lang="en-US" sz="1600" b="0" i="0" dirty="0">
                <a:effectLst/>
                <a:latin typeface="Noto Sans"/>
              </a:rPr>
              <a:t>(≤2%), </a:t>
            </a:r>
            <a:r>
              <a:rPr lang="ru-RU" sz="1600" dirty="0">
                <a:latin typeface="Noto Sans"/>
              </a:rPr>
              <a:t>повышение уровня </a:t>
            </a:r>
            <a:r>
              <a:rPr lang="ru-RU" sz="1600" dirty="0" err="1">
                <a:latin typeface="Noto Sans"/>
              </a:rPr>
              <a:t>лактатдегидрогеназы</a:t>
            </a:r>
            <a:r>
              <a:rPr lang="ru-RU" sz="1600" dirty="0">
                <a:latin typeface="Noto Sans"/>
              </a:rPr>
              <a:t> </a:t>
            </a:r>
            <a:r>
              <a:rPr lang="en-US" sz="1600" b="0" i="0" dirty="0">
                <a:effectLst/>
                <a:latin typeface="Noto Sans"/>
              </a:rPr>
              <a:t>(≤2%)</a:t>
            </a:r>
          </a:p>
          <a:p>
            <a:pPr lvl="1">
              <a:lnSpc>
                <a:spcPct val="90000"/>
              </a:lnSpc>
            </a:pPr>
            <a:r>
              <a:rPr lang="ru-RU" sz="1600" dirty="0">
                <a:latin typeface="Noto Sans"/>
              </a:rPr>
              <a:t>Рвота</a:t>
            </a:r>
            <a:r>
              <a:rPr lang="en-US" sz="1600" b="0" i="0" dirty="0">
                <a:effectLst/>
                <a:latin typeface="Noto Sans"/>
              </a:rPr>
              <a:t> (3% </a:t>
            </a:r>
            <a:r>
              <a:rPr lang="ru-RU" sz="1600" b="0" i="0" dirty="0">
                <a:effectLst/>
                <a:latin typeface="Noto Sans"/>
              </a:rPr>
              <a:t>-</a:t>
            </a:r>
            <a:r>
              <a:rPr lang="en-US" sz="1600" b="0" i="0" dirty="0">
                <a:effectLst/>
                <a:latin typeface="Noto Sans"/>
              </a:rPr>
              <a:t> 9%), </a:t>
            </a:r>
            <a:r>
              <a:rPr lang="ru-RU" sz="1600" b="0" i="0" dirty="0">
                <a:effectLst/>
                <a:latin typeface="Noto Sans"/>
              </a:rPr>
              <a:t>тошнота</a:t>
            </a:r>
            <a:r>
              <a:rPr lang="en-US" sz="1600" b="0" i="0" dirty="0">
                <a:effectLst/>
                <a:latin typeface="Noto Sans"/>
              </a:rPr>
              <a:t> (2% </a:t>
            </a:r>
            <a:r>
              <a:rPr lang="ru-RU" sz="1600" dirty="0">
                <a:latin typeface="Noto Sans"/>
              </a:rPr>
              <a:t>-</a:t>
            </a:r>
            <a:r>
              <a:rPr lang="en-US" sz="1600" b="0" i="0" dirty="0">
                <a:effectLst/>
                <a:latin typeface="Noto Sans"/>
              </a:rPr>
              <a:t> 7%), increased serum lipase (&lt;1%), </a:t>
            </a:r>
            <a:r>
              <a:rPr lang="ru-RU" sz="1600" b="0" i="0" dirty="0">
                <a:effectLst/>
                <a:latin typeface="Noto Sans"/>
              </a:rPr>
              <a:t>боль в животе </a:t>
            </a:r>
            <a:r>
              <a:rPr lang="en-US" sz="1600" b="0" i="0" dirty="0">
                <a:effectLst/>
                <a:latin typeface="Noto Sans"/>
              </a:rPr>
              <a:t>(≤2%), </a:t>
            </a:r>
            <a:r>
              <a:rPr lang="ru-RU" sz="1600" b="0" i="0" dirty="0">
                <a:effectLst/>
                <a:latin typeface="Noto Sans"/>
              </a:rPr>
              <a:t>кандидоз полости рта</a:t>
            </a:r>
            <a:r>
              <a:rPr lang="en-US" sz="1600" b="0" i="0" dirty="0">
                <a:effectLst/>
                <a:latin typeface="Noto Sans"/>
              </a:rPr>
              <a:t> (≤2%)</a:t>
            </a:r>
          </a:p>
          <a:p>
            <a:pPr lvl="1">
              <a:lnSpc>
                <a:spcPct val="90000"/>
              </a:lnSpc>
            </a:pPr>
            <a:r>
              <a:rPr lang="ru-RU" sz="1600" dirty="0" err="1">
                <a:latin typeface="Noto Sans"/>
              </a:rPr>
              <a:t>Вульвовагинальный</a:t>
            </a:r>
            <a:r>
              <a:rPr lang="ru-RU" sz="1600" dirty="0">
                <a:latin typeface="Noto Sans"/>
              </a:rPr>
              <a:t> кандидоз </a:t>
            </a:r>
            <a:r>
              <a:rPr lang="en-US" sz="1600" b="0" i="0" dirty="0">
                <a:effectLst/>
                <a:latin typeface="Noto Sans"/>
              </a:rPr>
              <a:t>(</a:t>
            </a:r>
            <a:r>
              <a:rPr lang="ru-RU" sz="1600" b="0" i="0" dirty="0">
                <a:effectLst/>
                <a:latin typeface="Noto Sans"/>
              </a:rPr>
              <a:t>взрослые</a:t>
            </a:r>
            <a:r>
              <a:rPr lang="en-US" sz="1600" b="0" i="0" dirty="0">
                <a:effectLst/>
                <a:latin typeface="Noto Sans"/>
              </a:rPr>
              <a:t>: 1% </a:t>
            </a:r>
            <a:r>
              <a:rPr lang="ru-RU" sz="1600" dirty="0">
                <a:latin typeface="Noto Sans"/>
              </a:rPr>
              <a:t>до</a:t>
            </a:r>
            <a:r>
              <a:rPr lang="en-US" sz="1600" b="0" i="0" dirty="0">
                <a:effectLst/>
                <a:latin typeface="Noto Sans"/>
              </a:rPr>
              <a:t> 2%)</a:t>
            </a:r>
          </a:p>
          <a:p>
            <a:pPr lvl="1">
              <a:lnSpc>
                <a:spcPct val="90000"/>
              </a:lnSpc>
            </a:pPr>
            <a:r>
              <a:rPr lang="ru-RU" sz="1600" b="0" i="0" dirty="0">
                <a:effectLst/>
                <a:latin typeface="Noto Sans"/>
              </a:rPr>
              <a:t>Анемия</a:t>
            </a:r>
            <a:r>
              <a:rPr lang="en-US" sz="1600" b="0" i="0" dirty="0">
                <a:effectLst/>
                <a:latin typeface="Noto Sans"/>
              </a:rPr>
              <a:t> (≤2%), </a:t>
            </a:r>
            <a:r>
              <a:rPr lang="ru-RU" sz="1600" dirty="0">
                <a:latin typeface="Noto Sans"/>
              </a:rPr>
              <a:t>снижение количества нейтрофилов </a:t>
            </a:r>
            <a:r>
              <a:rPr lang="en-US" sz="1600" b="0" i="0" dirty="0">
                <a:effectLst/>
                <a:latin typeface="Noto Sans"/>
              </a:rPr>
              <a:t>( ≤1%), </a:t>
            </a:r>
            <a:r>
              <a:rPr lang="ru-RU" sz="1600" b="0" i="0" dirty="0" err="1">
                <a:effectLst/>
                <a:latin typeface="Noto Sans"/>
              </a:rPr>
              <a:t>эозинофилия</a:t>
            </a:r>
            <a:r>
              <a:rPr lang="en-US" sz="1600" b="0" i="0" dirty="0">
                <a:effectLst/>
                <a:latin typeface="Noto Sans"/>
              </a:rPr>
              <a:t> (≤2%)</a:t>
            </a:r>
          </a:p>
          <a:p>
            <a:pPr lvl="1">
              <a:lnSpc>
                <a:spcPct val="90000"/>
              </a:lnSpc>
            </a:pPr>
            <a:r>
              <a:rPr lang="ru-RU" sz="1600" dirty="0">
                <a:latin typeface="Noto Sans"/>
              </a:rPr>
              <a:t>Повышение уровня АЛТ в сыворотке крови (2% -10%), повышение уровня билирубина в сыворотке крови (&lt;1%), повышение уровня АСТ в сыворотке крови (2% -5%), повышение щелочной фосфатазы в сыворотке крови (≤4%)</a:t>
            </a:r>
            <a:endParaRPr lang="ru-RU" sz="1600" b="0" i="0" dirty="0">
              <a:effectLst/>
              <a:latin typeface="Noto Sans"/>
            </a:endParaRPr>
          </a:p>
          <a:p>
            <a:pPr lvl="1">
              <a:lnSpc>
                <a:spcPct val="90000"/>
              </a:lnSpc>
            </a:pPr>
            <a:r>
              <a:rPr lang="ru-RU" sz="1600" b="0" i="0" dirty="0">
                <a:effectLst/>
                <a:latin typeface="Noto Sans"/>
              </a:rPr>
              <a:t>Грибковая инфекция </a:t>
            </a:r>
            <a:r>
              <a:rPr lang="en-US" sz="1600" b="0" i="0" dirty="0">
                <a:effectLst/>
                <a:latin typeface="Noto Sans"/>
              </a:rPr>
              <a:t>( ≤2%)</a:t>
            </a:r>
          </a:p>
          <a:p>
            <a:pPr lvl="1">
              <a:lnSpc>
                <a:spcPct val="90000"/>
              </a:lnSpc>
            </a:pPr>
            <a:r>
              <a:rPr lang="ru-RU" sz="1600" dirty="0">
                <a:latin typeface="Noto Sans"/>
              </a:rPr>
              <a:t>Повышение уровня азота мочевины крови ( ≤2%), повышение уровня </a:t>
            </a:r>
            <a:r>
              <a:rPr lang="ru-RU" sz="1600" dirty="0" err="1">
                <a:latin typeface="Noto Sans"/>
              </a:rPr>
              <a:t>креатинина</a:t>
            </a:r>
            <a:r>
              <a:rPr lang="ru-RU" sz="1600" dirty="0">
                <a:latin typeface="Noto Sans"/>
              </a:rPr>
              <a:t> в сыворотке крови (≤2%)</a:t>
            </a:r>
            <a:endParaRPr lang="en-US" sz="1600" b="0" i="0" dirty="0">
              <a:effectLst/>
              <a:latin typeface="Noto Sa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434323-BA62-4663-B80B-43FB13BB3BED}"/>
              </a:ext>
            </a:extLst>
          </p:cNvPr>
          <p:cNvSpPr txBox="1"/>
          <p:nvPr/>
        </p:nvSpPr>
        <p:spPr>
          <a:xfrm>
            <a:off x="8106931" y="6434251"/>
            <a:ext cx="29132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Noto Sans"/>
              </a:rPr>
              <a:t>UpToDate.2020.</a:t>
            </a:r>
            <a:r>
              <a:rPr lang="en-US" sz="1200" i="1" dirty="0">
                <a:solidFill>
                  <a:srgbClr val="232323"/>
                </a:solidFill>
                <a:effectLst/>
                <a:latin typeface="Noto Sans"/>
              </a:rPr>
              <a:t> Linezolid: Drug information</a:t>
            </a:r>
            <a:endParaRPr lang="ru-RU" sz="1200" i="1" dirty="0">
              <a:latin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3764851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F7FC8-1183-4307-9057-3777AC22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 fontScale="90000"/>
          </a:bodyPr>
          <a:lstStyle/>
          <a:p>
            <a:pPr algn="ctr"/>
            <a:r>
              <a:rPr lang="ru-RU" dirty="0"/>
              <a:t>Неблагоприятные явления при использовании для лечения м/</a:t>
            </a:r>
            <a:r>
              <a:rPr lang="ru-RU" dirty="0" err="1"/>
              <a:t>шлу-тб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C5A33-4421-4D85-96C7-0A2582D3A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6256"/>
            <a:ext cx="9486901" cy="388230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ru-RU" sz="1800" dirty="0">
                <a:solidFill>
                  <a:srgbClr val="232323"/>
                </a:solidFill>
                <a:latin typeface="Noto Sans"/>
              </a:rPr>
              <a:t>Частота развития НЯ значительно выше чем у пациентов, получающих </a:t>
            </a:r>
            <a:r>
              <a:rPr lang="ru-RU" sz="1800" dirty="0" err="1">
                <a:solidFill>
                  <a:srgbClr val="232323"/>
                </a:solidFill>
                <a:latin typeface="Noto Sans"/>
              </a:rPr>
              <a:t>линезолид</a:t>
            </a:r>
            <a:r>
              <a:rPr lang="ru-RU" sz="1800" dirty="0">
                <a:solidFill>
                  <a:srgbClr val="232323"/>
                </a:solidFill>
                <a:latin typeface="Noto Sans"/>
              </a:rPr>
              <a:t> по другим показаниям! 58,9% пациентов испытывали побочные явления, связанные с приемом </a:t>
            </a:r>
            <a:r>
              <a:rPr lang="ru-RU" sz="1800" dirty="0" err="1">
                <a:solidFill>
                  <a:srgbClr val="232323"/>
                </a:solidFill>
                <a:latin typeface="Noto Sans"/>
              </a:rPr>
              <a:t>линезолида</a:t>
            </a:r>
            <a:r>
              <a:rPr lang="ru-RU" sz="1800" dirty="0">
                <a:solidFill>
                  <a:srgbClr val="232323"/>
                </a:solidFill>
                <a:latin typeface="Noto Sans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1800" dirty="0">
                <a:solidFill>
                  <a:srgbClr val="232323"/>
                </a:solidFill>
                <a:latin typeface="Noto Sans"/>
              </a:rPr>
              <a:t>Из них 68,4% нуждались в прерывании лечения </a:t>
            </a:r>
            <a:r>
              <a:rPr lang="ru-RU" sz="1800" dirty="0" err="1">
                <a:solidFill>
                  <a:srgbClr val="232323"/>
                </a:solidFill>
                <a:latin typeface="Noto Sans"/>
              </a:rPr>
              <a:t>линезолидом</a:t>
            </a:r>
            <a:r>
              <a:rPr lang="ru-RU" sz="1800" dirty="0">
                <a:solidFill>
                  <a:srgbClr val="232323"/>
                </a:solidFill>
                <a:latin typeface="Noto Sans"/>
              </a:rPr>
              <a:t> или снижении его дозы.</a:t>
            </a:r>
          </a:p>
          <a:p>
            <a:pPr>
              <a:lnSpc>
                <a:spcPct val="90000"/>
              </a:lnSpc>
            </a:pPr>
            <a:r>
              <a:rPr lang="ru-RU" sz="1800" dirty="0">
                <a:solidFill>
                  <a:srgbClr val="232323"/>
                </a:solidFill>
                <a:latin typeface="Noto Sans"/>
              </a:rPr>
              <a:t>Основными побочными явлениями были:</a:t>
            </a:r>
          </a:p>
          <a:p>
            <a:pPr lvl="1" fontAlgn="base">
              <a:lnSpc>
                <a:spcPct val="90000"/>
              </a:lnSpc>
            </a:pPr>
            <a:r>
              <a:rPr lang="ru-RU" sz="1800" dirty="0">
                <a:solidFill>
                  <a:srgbClr val="232323"/>
                </a:solidFill>
                <a:latin typeface="Noto Sans"/>
              </a:rPr>
              <a:t>Анемия (38,1%)</a:t>
            </a:r>
          </a:p>
          <a:p>
            <a:pPr lvl="1" fontAlgn="base">
              <a:lnSpc>
                <a:spcPct val="90000"/>
              </a:lnSpc>
            </a:pPr>
            <a:endParaRPr lang="en-US" sz="1800" b="0" i="0" dirty="0">
              <a:effectLst/>
              <a:latin typeface="Noto Sans"/>
            </a:endParaRPr>
          </a:p>
          <a:p>
            <a:pPr lvl="1" fontAlgn="base">
              <a:lnSpc>
                <a:spcPct val="90000"/>
              </a:lnSpc>
            </a:pPr>
            <a:r>
              <a:rPr lang="ru-RU" sz="1800" dirty="0">
                <a:solidFill>
                  <a:srgbClr val="232323"/>
                </a:solidFill>
                <a:latin typeface="Noto Sans"/>
              </a:rPr>
              <a:t>Периферическая </a:t>
            </a:r>
            <a:r>
              <a:rPr lang="ru-RU" sz="1800" dirty="0" err="1">
                <a:solidFill>
                  <a:srgbClr val="232323"/>
                </a:solidFill>
                <a:latin typeface="Noto Sans"/>
              </a:rPr>
              <a:t>нейропатия</a:t>
            </a:r>
            <a:r>
              <a:rPr lang="ru-RU" sz="1800" dirty="0">
                <a:solidFill>
                  <a:srgbClr val="232323"/>
                </a:solidFill>
                <a:latin typeface="Noto Sans"/>
              </a:rPr>
              <a:t> (47,1%) </a:t>
            </a:r>
          </a:p>
          <a:p>
            <a:pPr lvl="1" fontAlgn="base">
              <a:lnSpc>
                <a:spcPct val="90000"/>
              </a:lnSpc>
            </a:pPr>
            <a:endParaRPr lang="en-US" sz="1800" b="0" i="0" dirty="0">
              <a:effectLst/>
              <a:latin typeface="Noto Sans"/>
            </a:endParaRPr>
          </a:p>
          <a:p>
            <a:pPr lvl="1" fontAlgn="base">
              <a:lnSpc>
                <a:spcPct val="90000"/>
              </a:lnSpc>
            </a:pPr>
            <a:r>
              <a:rPr lang="ru-RU" sz="1800" dirty="0">
                <a:solidFill>
                  <a:srgbClr val="232323"/>
                </a:solidFill>
                <a:latin typeface="Noto Sans"/>
              </a:rPr>
              <a:t>Желудочно-кишечные расстройства (16,7%)</a:t>
            </a:r>
          </a:p>
          <a:p>
            <a:pPr lvl="1" fontAlgn="base">
              <a:lnSpc>
                <a:spcPct val="90000"/>
              </a:lnSpc>
            </a:pPr>
            <a:endParaRPr lang="en-US" sz="1800" b="0" i="0" dirty="0">
              <a:effectLst/>
              <a:latin typeface="Noto Sans"/>
            </a:endParaRPr>
          </a:p>
          <a:p>
            <a:pPr lvl="1" fontAlgn="base">
              <a:lnSpc>
                <a:spcPct val="90000"/>
              </a:lnSpc>
            </a:pPr>
            <a:r>
              <a:rPr lang="ru-RU" sz="1800" dirty="0">
                <a:solidFill>
                  <a:srgbClr val="232323"/>
                </a:solidFill>
                <a:latin typeface="Noto Sans"/>
              </a:rPr>
              <a:t>Неврит зрительного нерва (13,2%)</a:t>
            </a:r>
          </a:p>
          <a:p>
            <a:pPr lvl="1" fontAlgn="base">
              <a:lnSpc>
                <a:spcPct val="90000"/>
              </a:lnSpc>
            </a:pPr>
            <a:endParaRPr lang="en-US" sz="1800" b="0" i="0" dirty="0">
              <a:effectLst/>
              <a:latin typeface="Noto Sans"/>
            </a:endParaRPr>
          </a:p>
          <a:p>
            <a:pPr lvl="1" fontAlgn="base">
              <a:lnSpc>
                <a:spcPct val="90000"/>
              </a:lnSpc>
            </a:pPr>
            <a:r>
              <a:rPr lang="ru-RU" sz="1800" dirty="0">
                <a:solidFill>
                  <a:srgbClr val="232323"/>
                </a:solidFill>
                <a:latin typeface="Noto Sans"/>
              </a:rPr>
              <a:t>Тромбоцитопения (11,8%).</a:t>
            </a:r>
          </a:p>
          <a:p>
            <a:pPr marL="0" indent="0">
              <a:lnSpc>
                <a:spcPct val="90000"/>
              </a:lnSpc>
              <a:buNone/>
            </a:pPr>
            <a:endParaRPr lang="ru-RU" sz="1800" b="0" i="0" dirty="0">
              <a:solidFill>
                <a:srgbClr val="000000"/>
              </a:solidFill>
              <a:effectLst/>
              <a:latin typeface="Noto Sans"/>
            </a:endParaRPr>
          </a:p>
          <a:p>
            <a:pPr>
              <a:lnSpc>
                <a:spcPct val="90000"/>
              </a:lnSpc>
            </a:pPr>
            <a:r>
              <a:rPr lang="ru-RU" sz="1800" dirty="0">
                <a:solidFill>
                  <a:srgbClr val="232323"/>
                </a:solidFill>
                <a:latin typeface="Noto Sans"/>
              </a:rPr>
              <a:t>Гематологическая токсичность может возникнуть вскоре после начала лечения и может затронуть любую клеточную линию. </a:t>
            </a:r>
          </a:p>
          <a:p>
            <a:pPr>
              <a:lnSpc>
                <a:spcPct val="90000"/>
              </a:lnSpc>
            </a:pPr>
            <a:r>
              <a:rPr lang="ru-RU" sz="1800" dirty="0" err="1">
                <a:solidFill>
                  <a:srgbClr val="232323"/>
                </a:solidFill>
                <a:latin typeface="Noto Sans"/>
              </a:rPr>
              <a:t>Нейротоксичность</a:t>
            </a:r>
            <a:r>
              <a:rPr lang="ru-RU" sz="1800" dirty="0">
                <a:solidFill>
                  <a:srgbClr val="232323"/>
                </a:solidFill>
                <a:latin typeface="Noto Sans"/>
              </a:rPr>
              <a:t>, включая неврит зрительного нерва и периферическую </a:t>
            </a:r>
            <a:r>
              <a:rPr lang="ru-RU" sz="1800" dirty="0" err="1">
                <a:solidFill>
                  <a:srgbClr val="232323"/>
                </a:solidFill>
                <a:latin typeface="Noto Sans"/>
              </a:rPr>
              <a:t>нейропатию</a:t>
            </a:r>
            <a:r>
              <a:rPr lang="ru-RU" sz="1800" dirty="0">
                <a:solidFill>
                  <a:srgbClr val="232323"/>
                </a:solidFill>
                <a:latin typeface="Noto Sans"/>
              </a:rPr>
              <a:t>, возникает позже, обычно через 12-20 недель лечения.</a:t>
            </a:r>
            <a:endParaRPr lang="en-US" sz="1800" dirty="0">
              <a:solidFill>
                <a:srgbClr val="232323"/>
              </a:solidFill>
              <a:latin typeface="Noto Sa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91B37F-4DBF-4B1E-B347-32AF6B0E1E18}"/>
              </a:ext>
            </a:extLst>
          </p:cNvPr>
          <p:cNvSpPr txBox="1"/>
          <p:nvPr/>
        </p:nvSpPr>
        <p:spPr>
          <a:xfrm>
            <a:off x="10002641" y="4928834"/>
            <a:ext cx="1441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latin typeface="Noto Sans"/>
              </a:rPr>
              <a:t>Sotgiu</a:t>
            </a:r>
            <a:r>
              <a:rPr lang="en-US" sz="1200" i="1" dirty="0">
                <a:latin typeface="Noto Sans"/>
              </a:rPr>
              <a:t> G. et al, 2012</a:t>
            </a:r>
            <a:endParaRPr lang="ru-RU" sz="1200" i="1" dirty="0">
              <a:latin typeface="Noto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3C5848-3094-40AE-B89F-7828F4ACBBD5}"/>
              </a:ext>
            </a:extLst>
          </p:cNvPr>
          <p:cNvSpPr txBox="1"/>
          <p:nvPr/>
        </p:nvSpPr>
        <p:spPr>
          <a:xfrm>
            <a:off x="9333557" y="5921296"/>
            <a:ext cx="2203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1" dirty="0">
                <a:effectLst/>
                <a:latin typeface="Noto Sans"/>
              </a:rPr>
              <a:t>ATS/CDC/ERS/IDSA [Nahid 2019]</a:t>
            </a:r>
            <a:endParaRPr lang="ru-RU" sz="1050" i="1" dirty="0">
              <a:latin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3490530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146FA-FEEA-4533-8114-F397C8D76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ru-RU" dirty="0"/>
              <a:t>ОПЫТ ГРУЗИИ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D2F97-5D80-4902-8B48-0C8333A56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6257"/>
            <a:ext cx="9486901" cy="354064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u-RU" sz="1800" dirty="0"/>
              <a:t>Критерии исключения: исходный уровень </a:t>
            </a:r>
            <a:r>
              <a:rPr lang="en-US" sz="1800" dirty="0"/>
              <a:t>Hb 9,0 </a:t>
            </a:r>
            <a:r>
              <a:rPr lang="ru-RU" sz="1800" dirty="0"/>
              <a:t>г/</a:t>
            </a:r>
            <a:r>
              <a:rPr lang="ru-RU" sz="1800" dirty="0" err="1"/>
              <a:t>дл</a:t>
            </a:r>
            <a:r>
              <a:rPr lang="ru-RU" sz="1800" dirty="0"/>
              <a:t>, тромбоциты 100х109/л, </a:t>
            </a:r>
            <a:r>
              <a:rPr lang="en-US" sz="1800" dirty="0"/>
              <a:t>WBC 4,0 </a:t>
            </a:r>
            <a:r>
              <a:rPr lang="ru-RU" sz="1800" dirty="0"/>
              <a:t>х109/л, абсолютное число нейтрофилов 1,5х109/л, исходная периферическая/оптическая </a:t>
            </a:r>
            <a:r>
              <a:rPr lang="ru-RU" sz="1800" dirty="0" err="1"/>
              <a:t>нейропатия</a:t>
            </a:r>
            <a:r>
              <a:rPr lang="ru-RU" sz="1800" dirty="0"/>
              <a:t> средней и тяжелой степени, прием сопутствующих препаратов с </a:t>
            </a:r>
            <a:r>
              <a:rPr lang="ru-RU" sz="1800" dirty="0" err="1"/>
              <a:t>миелосупрессивным</a:t>
            </a:r>
            <a:r>
              <a:rPr lang="ru-RU" sz="1800" dirty="0"/>
              <a:t> эффектом, ингибиторы МАО (</a:t>
            </a:r>
            <a:r>
              <a:rPr lang="ru-RU" sz="1800" dirty="0" err="1"/>
              <a:t>моноаминоксидазы</a:t>
            </a:r>
            <a:r>
              <a:rPr lang="ru-RU" sz="1800" dirty="0"/>
              <a:t>) и </a:t>
            </a:r>
            <a:r>
              <a:rPr lang="ru-RU" sz="1800" dirty="0" err="1"/>
              <a:t>серотонинергические</a:t>
            </a:r>
            <a:r>
              <a:rPr lang="ru-RU" sz="1800" dirty="0"/>
              <a:t> антидепрессанты.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ru-RU" sz="1800" dirty="0"/>
              <a:t>Внедрен рекомендованный ВОЗ активный мониторинг безопасности (</a:t>
            </a:r>
            <a:r>
              <a:rPr lang="en-US" sz="1800" dirty="0" err="1"/>
              <a:t>aDSM</a:t>
            </a:r>
            <a:r>
              <a:rPr lang="ru-RU" sz="1800" dirty="0"/>
              <a:t>)</a:t>
            </a:r>
            <a:r>
              <a:rPr lang="en-US" sz="1800" dirty="0"/>
              <a:t>.</a:t>
            </a:r>
          </a:p>
          <a:p>
            <a:pPr>
              <a:lnSpc>
                <a:spcPct val="90000"/>
              </a:lnSpc>
            </a:pPr>
            <a:r>
              <a:rPr lang="ru-RU" sz="1800" dirty="0"/>
              <a:t>Пиридоксин 50 мг/</a:t>
            </a:r>
            <a:r>
              <a:rPr lang="ru-RU" sz="1800" dirty="0" err="1"/>
              <a:t>сут</a:t>
            </a:r>
            <a:r>
              <a:rPr lang="ru-RU" sz="1800" dirty="0"/>
              <a:t>, более высокая дозировка определяется по дозе </a:t>
            </a:r>
            <a:r>
              <a:rPr lang="en-US" sz="1800" dirty="0"/>
              <a:t>CS</a:t>
            </a:r>
            <a:r>
              <a:rPr lang="ru-RU" sz="1800" dirty="0"/>
              <a:t> (50 мг пиридоксина на каждые 250 мг </a:t>
            </a:r>
            <a:r>
              <a:rPr lang="en-US" sz="1800" dirty="0"/>
              <a:t>CS</a:t>
            </a:r>
            <a:r>
              <a:rPr lang="ru-RU" sz="1800" dirty="0"/>
              <a:t>).</a:t>
            </a:r>
          </a:p>
          <a:p>
            <a:pPr>
              <a:lnSpc>
                <a:spcPct val="90000"/>
              </a:lnSpc>
            </a:pPr>
            <a:r>
              <a:rPr lang="ru-RU" sz="1800" dirty="0"/>
              <a:t>Всего -100 пациентов, медиана продолжительности применения </a:t>
            </a:r>
            <a:r>
              <a:rPr lang="en-US" sz="1800" dirty="0"/>
              <a:t>LZD</a:t>
            </a:r>
            <a:r>
              <a:rPr lang="ru-RU" sz="1800" dirty="0"/>
              <a:t> - 503 дня.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95% </a:t>
            </a:r>
            <a:r>
              <a:rPr lang="ru-RU" sz="1800" dirty="0"/>
              <a:t>достигли </a:t>
            </a:r>
            <a:r>
              <a:rPr lang="ru-RU" sz="1800" dirty="0" err="1"/>
              <a:t>негативации</a:t>
            </a:r>
            <a:r>
              <a:rPr lang="ru-RU" sz="1800" dirty="0"/>
              <a:t> культуры, и </a:t>
            </a:r>
            <a:r>
              <a:rPr lang="en-US" sz="1800" dirty="0"/>
              <a:t>79% </a:t>
            </a:r>
            <a:r>
              <a:rPr lang="ru-RU" sz="1800" dirty="0"/>
              <a:t>пациентов имели успешные исходы лечения</a:t>
            </a:r>
            <a:r>
              <a:rPr lang="en-US" sz="1800" dirty="0"/>
              <a:t>.</a:t>
            </a:r>
            <a:endParaRPr lang="ru-RU" sz="1800" dirty="0"/>
          </a:p>
          <a:p>
            <a:pPr>
              <a:lnSpc>
                <a:spcPct val="90000"/>
              </a:lnSpc>
            </a:pPr>
            <a:r>
              <a:rPr lang="ru-RU" sz="1800" dirty="0"/>
              <a:t>Связанные с приемом </a:t>
            </a:r>
            <a:r>
              <a:rPr lang="en-US" sz="1800" dirty="0"/>
              <a:t>LZD</a:t>
            </a:r>
            <a:r>
              <a:rPr lang="ru-RU" sz="1800" dirty="0"/>
              <a:t> неблагоприятные явления возникли у </a:t>
            </a:r>
            <a:r>
              <a:rPr lang="en-US" sz="1800" dirty="0"/>
              <a:t>12 (12%) </a:t>
            </a:r>
            <a:r>
              <a:rPr lang="ru-RU" sz="1800" dirty="0"/>
              <a:t>пациентов</a:t>
            </a:r>
            <a:r>
              <a:rPr lang="en-US" sz="1800" dirty="0"/>
              <a:t> (</a:t>
            </a:r>
            <a:r>
              <a:rPr lang="ru-RU" sz="1800" dirty="0" err="1"/>
              <a:t>цитопения</a:t>
            </a:r>
            <a:r>
              <a:rPr lang="en-US" sz="1800" dirty="0"/>
              <a:t> – 4%, </a:t>
            </a:r>
            <a:r>
              <a:rPr lang="ru-RU" sz="1800" dirty="0"/>
              <a:t>периферическая </a:t>
            </a:r>
            <a:r>
              <a:rPr lang="ru-RU" sz="1800" dirty="0" err="1"/>
              <a:t>нейропатия</a:t>
            </a:r>
            <a:r>
              <a:rPr lang="en-US" sz="1800" dirty="0"/>
              <a:t>- 8%), </a:t>
            </a:r>
            <a:r>
              <a:rPr lang="ru-RU" sz="1800" dirty="0"/>
              <a:t>повлекшие за собой</a:t>
            </a:r>
            <a:r>
              <a:rPr lang="en-US" sz="1800" dirty="0"/>
              <a:t>:</a:t>
            </a:r>
          </a:p>
          <a:p>
            <a:pPr lvl="1">
              <a:lnSpc>
                <a:spcPct val="90000"/>
              </a:lnSpc>
            </a:pPr>
            <a:r>
              <a:rPr lang="ru-RU" sz="1400" dirty="0"/>
              <a:t>отмену  в </a:t>
            </a:r>
            <a:r>
              <a:rPr lang="en-US" sz="1400" dirty="0"/>
              <a:t>4 </a:t>
            </a:r>
            <a:r>
              <a:rPr lang="ru-RU" sz="1400" dirty="0"/>
              <a:t>случаях </a:t>
            </a:r>
            <a:r>
              <a:rPr lang="en-US" sz="1400" dirty="0"/>
              <a:t>(</a:t>
            </a:r>
            <a:r>
              <a:rPr lang="ru-RU" sz="1400" dirty="0"/>
              <a:t>по </a:t>
            </a:r>
            <a:r>
              <a:rPr lang="en-US" sz="1400" dirty="0"/>
              <a:t>2 </a:t>
            </a:r>
            <a:r>
              <a:rPr lang="ru-RU" sz="1400" dirty="0"/>
              <a:t>случая из-за периферической </a:t>
            </a:r>
            <a:r>
              <a:rPr lang="ru-RU" sz="1400" dirty="0" err="1"/>
              <a:t>нейропатии</a:t>
            </a:r>
            <a:r>
              <a:rPr lang="ru-RU" sz="1400" dirty="0"/>
              <a:t> и </a:t>
            </a:r>
            <a:r>
              <a:rPr lang="ru-RU" sz="1400" dirty="0" err="1"/>
              <a:t>цитопении</a:t>
            </a:r>
            <a:r>
              <a:rPr lang="en-US" sz="1400" dirty="0"/>
              <a:t>), </a:t>
            </a:r>
            <a:r>
              <a:rPr lang="ru-RU" sz="1400" dirty="0"/>
              <a:t>и</a:t>
            </a:r>
            <a:r>
              <a:rPr lang="en-US" sz="1400" dirty="0"/>
              <a:t> </a:t>
            </a:r>
          </a:p>
          <a:p>
            <a:pPr lvl="1">
              <a:lnSpc>
                <a:spcPct val="90000"/>
              </a:lnSpc>
            </a:pPr>
            <a:r>
              <a:rPr lang="ru-RU" sz="1400" dirty="0"/>
              <a:t>снижение дозы до</a:t>
            </a:r>
            <a:r>
              <a:rPr lang="en-US" sz="1400" dirty="0"/>
              <a:t> 300 </a:t>
            </a:r>
            <a:r>
              <a:rPr lang="ru-RU" sz="1400" dirty="0"/>
              <a:t>мг</a:t>
            </a:r>
            <a:r>
              <a:rPr lang="en-US" sz="1400" dirty="0"/>
              <a:t>/</a:t>
            </a:r>
            <a:r>
              <a:rPr lang="ru-RU" sz="1400" dirty="0"/>
              <a:t>день</a:t>
            </a:r>
            <a:r>
              <a:rPr lang="en-US" sz="1400" dirty="0"/>
              <a:t> </a:t>
            </a:r>
            <a:r>
              <a:rPr lang="ru-RU" sz="1400" dirty="0"/>
              <a:t>в</a:t>
            </a:r>
            <a:r>
              <a:rPr lang="en-US" sz="1400" dirty="0"/>
              <a:t> 6 </a:t>
            </a:r>
            <a:r>
              <a:rPr lang="ru-RU" sz="1400" dirty="0"/>
              <a:t>случаях</a:t>
            </a:r>
            <a:r>
              <a:rPr lang="en-US" sz="1400" dirty="0"/>
              <a:t> (4 </a:t>
            </a:r>
            <a:r>
              <a:rPr lang="ru-RU" sz="1400" dirty="0"/>
              <a:t>из-за периферической </a:t>
            </a:r>
            <a:r>
              <a:rPr lang="ru-RU" sz="1400" dirty="0" err="1"/>
              <a:t>нейропатии</a:t>
            </a:r>
            <a:r>
              <a:rPr lang="ru-RU" sz="1400" dirty="0"/>
              <a:t> и </a:t>
            </a:r>
            <a:r>
              <a:rPr lang="en-US" sz="1400" dirty="0"/>
              <a:t>2 </a:t>
            </a:r>
            <a:r>
              <a:rPr lang="ru-RU" sz="1400" dirty="0"/>
              <a:t>из-за </a:t>
            </a:r>
            <a:r>
              <a:rPr lang="ru-RU" sz="1400" dirty="0" err="1"/>
              <a:t>цитопении</a:t>
            </a:r>
            <a:r>
              <a:rPr lang="en-US" sz="1400" dirty="0"/>
              <a:t>). </a:t>
            </a:r>
            <a:endParaRPr lang="ru-RU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779A40-EDBF-49AF-B996-6670813C63FC}"/>
              </a:ext>
            </a:extLst>
          </p:cNvPr>
          <p:cNvSpPr txBox="1"/>
          <p:nvPr/>
        </p:nvSpPr>
        <p:spPr>
          <a:xfrm>
            <a:off x="9511985" y="5854389"/>
            <a:ext cx="1727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Noto Sans"/>
              </a:rPr>
              <a:t>Mikiashvili L, et al. 2020</a:t>
            </a:r>
            <a:endParaRPr lang="ru-RU" sz="1200" i="1" dirty="0">
              <a:latin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366477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DE385-FF9D-4DCF-9520-C13B1AD74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020728"/>
            <a:ext cx="9486900" cy="996061"/>
          </a:xfrm>
        </p:spPr>
        <p:txBody>
          <a:bodyPr anchor="b">
            <a:normAutofit/>
          </a:bodyPr>
          <a:lstStyle/>
          <a:p>
            <a:pPr algn="ctr"/>
            <a:r>
              <a:rPr lang="ru-RU" dirty="0"/>
              <a:t>СЕРОТОНИНОВЫЙ СИНДРОМ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E34BB-CDCD-41E6-8BB8-611C8303A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0940"/>
            <a:ext cx="9486901" cy="357785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endParaRPr lang="ru-RU" sz="2000" b="0" i="0" dirty="0">
              <a:solidFill>
                <a:srgbClr val="232323"/>
              </a:solidFill>
              <a:effectLst/>
              <a:latin typeface="Noto Sans"/>
            </a:endParaRPr>
          </a:p>
          <a:p>
            <a:pPr>
              <a:lnSpc>
                <a:spcPct val="90000"/>
              </a:lnSpc>
            </a:pPr>
            <a:r>
              <a:rPr lang="ru-RU" sz="2000" dirty="0">
                <a:solidFill>
                  <a:srgbClr val="232323"/>
                </a:solidFill>
                <a:latin typeface="Noto Sans"/>
              </a:rPr>
              <a:t>Потенциально угрожающее жизни состояние, связанное с повышенной </a:t>
            </a:r>
            <a:r>
              <a:rPr lang="ru-RU" sz="2000" dirty="0" err="1">
                <a:solidFill>
                  <a:srgbClr val="232323"/>
                </a:solidFill>
                <a:latin typeface="Noto Sans"/>
              </a:rPr>
              <a:t>серотонинергической</a:t>
            </a:r>
            <a:r>
              <a:rPr lang="ru-RU" sz="2000" dirty="0">
                <a:solidFill>
                  <a:srgbClr val="232323"/>
                </a:solidFill>
                <a:latin typeface="Noto Sans"/>
              </a:rPr>
              <a:t> активностью в ЦНС. 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solidFill>
                  <a:srgbClr val="232323"/>
                </a:solidFill>
                <a:latin typeface="Noto Sans"/>
              </a:rPr>
              <a:t>Частота возникновения: 1,1% при приеме комбинированной терапии (</a:t>
            </a:r>
            <a:r>
              <a:rPr lang="ru-RU" sz="2000" dirty="0" err="1">
                <a:solidFill>
                  <a:srgbClr val="232323"/>
                </a:solidFill>
                <a:latin typeface="Noto Sans"/>
              </a:rPr>
              <a:t>линезолид</a:t>
            </a:r>
            <a:r>
              <a:rPr lang="ru-RU" sz="2000" dirty="0">
                <a:solidFill>
                  <a:srgbClr val="232323"/>
                </a:solidFill>
                <a:latin typeface="Noto Sans"/>
              </a:rPr>
              <a:t> + СИОЗС), 0,4% при приеме </a:t>
            </a:r>
            <a:r>
              <a:rPr lang="ru-RU" sz="2000" dirty="0" err="1">
                <a:solidFill>
                  <a:srgbClr val="232323"/>
                </a:solidFill>
                <a:latin typeface="Noto Sans"/>
              </a:rPr>
              <a:t>монотерапии</a:t>
            </a:r>
            <a:r>
              <a:rPr lang="ru-RU" sz="2000" dirty="0">
                <a:solidFill>
                  <a:srgbClr val="232323"/>
                </a:solidFill>
                <a:latin typeface="Noto Sans"/>
              </a:rPr>
              <a:t>. </a:t>
            </a:r>
            <a:r>
              <a:rPr lang="ru-RU" sz="1400" i="1" dirty="0">
                <a:solidFill>
                  <a:srgbClr val="232323"/>
                </a:solidFill>
                <a:latin typeface="Noto Sans"/>
              </a:rPr>
              <a:t>(</a:t>
            </a:r>
            <a:r>
              <a:rPr lang="en-US" sz="1400" i="1" dirty="0" err="1">
                <a:solidFill>
                  <a:srgbClr val="232323"/>
                </a:solidFill>
                <a:latin typeface="Noto Sans"/>
              </a:rPr>
              <a:t>Karkow</a:t>
            </a:r>
            <a:r>
              <a:rPr lang="en-US" sz="1400" i="1" dirty="0">
                <a:solidFill>
                  <a:srgbClr val="232323"/>
                </a:solidFill>
                <a:latin typeface="Noto Sans"/>
              </a:rPr>
              <a:t> D, et al.2017)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solidFill>
                  <a:srgbClr val="232323"/>
                </a:solidFill>
                <a:latin typeface="Noto Sans"/>
              </a:rPr>
              <a:t>Симптомы: возбуждение, спутанность сознания, галлюцинации, </a:t>
            </a:r>
            <a:r>
              <a:rPr lang="ru-RU" sz="2000" dirty="0" err="1">
                <a:solidFill>
                  <a:srgbClr val="232323"/>
                </a:solidFill>
                <a:latin typeface="Noto Sans"/>
              </a:rPr>
              <a:t>гиперрефлексия</a:t>
            </a:r>
            <a:r>
              <a:rPr lang="ru-RU" sz="2000" dirty="0">
                <a:solidFill>
                  <a:srgbClr val="232323"/>
                </a:solidFill>
                <a:latin typeface="Noto Sans"/>
              </a:rPr>
              <a:t>, </a:t>
            </a:r>
            <a:r>
              <a:rPr lang="ru-RU" sz="2000" dirty="0" err="1">
                <a:solidFill>
                  <a:srgbClr val="232323"/>
                </a:solidFill>
                <a:latin typeface="Noto Sans"/>
              </a:rPr>
              <a:t>миоклонус</a:t>
            </a:r>
            <a:r>
              <a:rPr lang="ru-RU" sz="2000" dirty="0">
                <a:solidFill>
                  <a:srgbClr val="232323"/>
                </a:solidFill>
                <a:latin typeface="Noto Sans"/>
              </a:rPr>
              <a:t>, дрожь и тахикардия. 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solidFill>
                  <a:srgbClr val="232323"/>
                </a:solidFill>
                <a:latin typeface="Noto Sans"/>
              </a:rPr>
              <a:t>Серотониновый синдром может возникать при терапевтическом применении лекарств, передозировке или в результате аддитивных или синергических эффектов, вызванных лекарственным взаимодействием или </a:t>
            </a:r>
            <a:r>
              <a:rPr lang="ru-RU" sz="2000" dirty="0" err="1">
                <a:solidFill>
                  <a:srgbClr val="232323"/>
                </a:solidFill>
                <a:latin typeface="Noto Sans"/>
              </a:rPr>
              <a:t>карциноидным</a:t>
            </a:r>
            <a:r>
              <a:rPr lang="ru-RU" sz="2000" dirty="0">
                <a:solidFill>
                  <a:srgbClr val="232323"/>
                </a:solidFill>
                <a:latin typeface="Noto Sans"/>
              </a:rPr>
              <a:t> синдромом. 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solidFill>
                  <a:srgbClr val="232323"/>
                </a:solidFill>
                <a:latin typeface="Noto Sans"/>
              </a:rPr>
              <a:t>Диета с высоким содержанием </a:t>
            </a:r>
            <a:r>
              <a:rPr lang="ru-RU" sz="2000" dirty="0" err="1">
                <a:solidFill>
                  <a:srgbClr val="232323"/>
                </a:solidFill>
                <a:latin typeface="Noto Sans"/>
              </a:rPr>
              <a:t>тираминсодержащих</a:t>
            </a:r>
            <a:r>
              <a:rPr lang="ru-RU" sz="2000" dirty="0">
                <a:solidFill>
                  <a:srgbClr val="232323"/>
                </a:solidFill>
                <a:latin typeface="Noto Sans"/>
              </a:rPr>
              <a:t> продуктов (таких как сыр, красное вино, вяленое мясо, соевый соус и ферментированные продукты).</a:t>
            </a:r>
            <a:endParaRPr lang="en-US" sz="2000" b="0" i="0" dirty="0">
              <a:solidFill>
                <a:srgbClr val="232323"/>
              </a:solidFill>
              <a:effectLst/>
              <a:latin typeface="Noto Sans"/>
            </a:endParaRPr>
          </a:p>
          <a:p>
            <a:pPr>
              <a:lnSpc>
                <a:spcPct val="90000"/>
              </a:lnSpc>
            </a:pPr>
            <a:endParaRPr lang="en-US" sz="2000" b="0" i="0" dirty="0">
              <a:effectLst/>
              <a:latin typeface="Noto Sans"/>
            </a:endParaRPr>
          </a:p>
          <a:p>
            <a:pPr>
              <a:lnSpc>
                <a:spcPct val="90000"/>
              </a:lnSpc>
            </a:pPr>
            <a:endParaRPr lang="en-US" sz="2000" b="0" i="0" dirty="0">
              <a:effectLst/>
              <a:latin typeface="Noto Sans"/>
            </a:endParaRPr>
          </a:p>
          <a:p>
            <a:pPr>
              <a:lnSpc>
                <a:spcPct val="90000"/>
              </a:lnSpc>
            </a:pPr>
            <a:endParaRPr lang="ru-RU" sz="2000" dirty="0">
              <a:latin typeface="Noto Sa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66CEE8-C844-4C99-9A0C-0D563AB6B7A8}"/>
              </a:ext>
            </a:extLst>
          </p:cNvPr>
          <p:cNvSpPr txBox="1"/>
          <p:nvPr/>
        </p:nvSpPr>
        <p:spPr>
          <a:xfrm>
            <a:off x="8106931" y="6434251"/>
            <a:ext cx="36706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Noto Sans"/>
              </a:rPr>
              <a:t>UpToDate.2020.</a:t>
            </a:r>
            <a:r>
              <a:rPr lang="en-US" sz="1200" i="1" dirty="0">
                <a:solidFill>
                  <a:srgbClr val="232323"/>
                </a:solidFill>
                <a:effectLst/>
                <a:latin typeface="Noto Sans"/>
              </a:rPr>
              <a:t> Serotonin syndrome (Serotonin toxicity)</a:t>
            </a:r>
            <a:endParaRPr lang="ru-RU" sz="1200" i="1" dirty="0">
              <a:latin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1722194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B4D3E-0169-44D0-A2A4-93B59D68D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3B3E3-5479-438D-894D-9C73F1112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C9BD31-F55F-4A3A-BD39-1D6CF58BCC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709"/>
          <a:stretch/>
        </p:blipFill>
        <p:spPr>
          <a:xfrm>
            <a:off x="1126272" y="190499"/>
            <a:ext cx="10493297" cy="64779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ED6463-F47B-4501-A5B6-4B2935B0C679}"/>
              </a:ext>
            </a:extLst>
          </p:cNvPr>
          <p:cNvSpPr txBox="1"/>
          <p:nvPr/>
        </p:nvSpPr>
        <p:spPr>
          <a:xfrm>
            <a:off x="236968" y="3832089"/>
            <a:ext cx="4089706" cy="133882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latin typeface="Noto Sans"/>
              </a:rPr>
              <a:t>Селективные ингибиторы обратного захвата серотонина и трициклические антидепрессанты должны быть отменены по крайней мере за две недели</a:t>
            </a:r>
            <a:r>
              <a:rPr lang="en-US" sz="1800" b="0" i="0" dirty="0">
                <a:effectLst/>
                <a:latin typeface="Noto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6039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B4D3E-0169-44D0-A2A4-93B59D68D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3B3E3-5479-438D-894D-9C73F1112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C9BD31-F55F-4A3A-BD39-1D6CF58BCC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072" b="23161"/>
          <a:stretch/>
        </p:blipFill>
        <p:spPr>
          <a:xfrm>
            <a:off x="747131" y="1037063"/>
            <a:ext cx="10493297" cy="47615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FA581B-86F8-40F6-B304-2C727E74FF78}"/>
              </a:ext>
            </a:extLst>
          </p:cNvPr>
          <p:cNvSpPr txBox="1"/>
          <p:nvPr/>
        </p:nvSpPr>
        <p:spPr>
          <a:xfrm>
            <a:off x="1137422" y="6381381"/>
            <a:ext cx="1102112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1" dirty="0">
                <a:solidFill>
                  <a:srgbClr val="232323"/>
                </a:solidFill>
                <a:effectLst/>
                <a:latin typeface="Noto Sans"/>
              </a:rPr>
              <a:t>Data courtesy of authors with additional data from: Boyer EW, Shannon M. The serotonin syndrome. NEJM 2005; 352:1112; Finberg JPM and </a:t>
            </a:r>
            <a:r>
              <a:rPr lang="en-US" sz="1100" b="0" i="1" dirty="0" err="1">
                <a:solidFill>
                  <a:srgbClr val="232323"/>
                </a:solidFill>
                <a:effectLst/>
                <a:latin typeface="Noto Sans"/>
              </a:rPr>
              <a:t>Rabey</a:t>
            </a:r>
            <a:r>
              <a:rPr lang="en-US" sz="1100" b="0" i="1" dirty="0">
                <a:solidFill>
                  <a:srgbClr val="232323"/>
                </a:solidFill>
                <a:effectLst/>
                <a:latin typeface="Noto Sans"/>
              </a:rPr>
              <a:t> JM. Inhibitors of MAO-A and MAO-B in psychiatry and neurology. Front. </a:t>
            </a:r>
            <a:r>
              <a:rPr lang="en-US" sz="1100" b="0" i="1" dirty="0" err="1">
                <a:solidFill>
                  <a:srgbClr val="232323"/>
                </a:solidFill>
                <a:effectLst/>
                <a:latin typeface="Noto Sans"/>
              </a:rPr>
              <a:t>Pharmacol</a:t>
            </a:r>
            <a:r>
              <a:rPr lang="en-US" sz="1100" b="0" i="1" dirty="0">
                <a:solidFill>
                  <a:srgbClr val="232323"/>
                </a:solidFill>
                <a:effectLst/>
                <a:latin typeface="Noto Sans"/>
              </a:rPr>
              <a:t>. 2016; 7:340; and Lexicomp Online. Copyright © 1978-2020 Lexicomp, Inc. </a:t>
            </a:r>
            <a:endParaRPr lang="ru-RU" sz="11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33015F8-839C-49C9-B43D-EB2E5B78DCEC}"/>
              </a:ext>
            </a:extLst>
          </p:cNvPr>
          <p:cNvSpPr/>
          <p:nvPr/>
        </p:nvSpPr>
        <p:spPr>
          <a:xfrm>
            <a:off x="7081026" y="1037063"/>
            <a:ext cx="735980" cy="4014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690062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233E36"/>
      </a:dk2>
      <a:lt2>
        <a:srgbClr val="E5E8E2"/>
      </a:lt2>
      <a:accent1>
        <a:srgbClr val="B090CC"/>
      </a:accent1>
      <a:accent2>
        <a:srgbClr val="8077C1"/>
      </a:accent2>
      <a:accent3>
        <a:srgbClr val="90A2CC"/>
      </a:accent3>
      <a:accent4>
        <a:srgbClr val="74AAC0"/>
      </a:accent4>
      <a:accent5>
        <a:srgbClr val="7BAEA7"/>
      </a:accent5>
      <a:accent6>
        <a:srgbClr val="6EB18C"/>
      </a:accent6>
      <a:hlink>
        <a:srgbClr val="6E8C55"/>
      </a:hlink>
      <a:folHlink>
        <a:srgbClr val="848484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1517</Words>
  <Application>Microsoft Macintosh PowerPoint</Application>
  <PresentationFormat>Widescreen</PresentationFormat>
  <Paragraphs>106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Gill Sans MT</vt:lpstr>
      <vt:lpstr>Goudy Old Style</vt:lpstr>
      <vt:lpstr>Helvetica Neue</vt:lpstr>
      <vt:lpstr>Noto Sans</vt:lpstr>
      <vt:lpstr>Times New Roman</vt:lpstr>
      <vt:lpstr>ClassicFrameVTI</vt:lpstr>
      <vt:lpstr> Линезолид: общая информация </vt:lpstr>
      <vt:lpstr>ЛИНЕЗОЛИД</vt:lpstr>
      <vt:lpstr>ЭФФЕКТИВНОСТЬ В ЛЕЧЕНИИ М/ШЛУ-ТБ</vt:lpstr>
      <vt:lpstr>НЕБЛАГОПРИЯТНЫЕ ЯВЛЕНИЯ ПРИ ПРИЕМЕ по показаниям, Отличным ОТ М/ШЛУ-ТБ (FDA ОДОБРЕН ПРИЕМ ДЛИТЕЛЬНОСТЬЮ &lt;=28 ДНЕЙ)</vt:lpstr>
      <vt:lpstr>Неблагоприятные явления при использовании для лечения м/шлу-тб</vt:lpstr>
      <vt:lpstr>ОПЫТ ГРУЗИИ</vt:lpstr>
      <vt:lpstr>СЕРОТОНИНОВЫЙ СИНДРОМ</vt:lpstr>
      <vt:lpstr>PowerPoint Presentation</vt:lpstr>
      <vt:lpstr>PowerPoint Presentation</vt:lpstr>
      <vt:lpstr>PowerPoint Presentation</vt:lpstr>
      <vt:lpstr>Фармакокинетика</vt:lpstr>
      <vt:lpstr>Прием препарата и снижение дозы</vt:lpstr>
      <vt:lpstr>Применение препарата при почечной и печеночной недостаточности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Linezolid: general information</dc:title>
  <dc:creator>elmira gurbanova</dc:creator>
  <cp:lastModifiedBy>Татьяна Полунина</cp:lastModifiedBy>
  <cp:revision>24</cp:revision>
  <dcterms:created xsi:type="dcterms:W3CDTF">2020-11-03T21:43:00Z</dcterms:created>
  <dcterms:modified xsi:type="dcterms:W3CDTF">2020-11-05T07:33:28Z</dcterms:modified>
</cp:coreProperties>
</file>