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17"/>
  </p:notesMasterIdLst>
  <p:handoutMasterIdLst>
    <p:handoutMasterId r:id="rId18"/>
  </p:handoutMasterIdLst>
  <p:sldIdLst>
    <p:sldId id="311" r:id="rId5"/>
    <p:sldId id="387" r:id="rId6"/>
    <p:sldId id="377" r:id="rId7"/>
    <p:sldId id="378" r:id="rId8"/>
    <p:sldId id="386" r:id="rId9"/>
    <p:sldId id="380" r:id="rId10"/>
    <p:sldId id="379" r:id="rId11"/>
    <p:sldId id="381" r:id="rId12"/>
    <p:sldId id="388" r:id="rId13"/>
    <p:sldId id="385" r:id="rId14"/>
    <p:sldId id="383" r:id="rId15"/>
    <p:sldId id="376" r:id="rId16"/>
  </p:sldIdLst>
  <p:sldSz cx="12192000" cy="6858000"/>
  <p:notesSz cx="6858000" cy="9144000"/>
  <p:embeddedFontLst>
    <p:embeddedFont>
      <p:font typeface="Ebrima" panose="02000000000000000000" pitchFamily="2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EFF"/>
    <a:srgbClr val="F6611E"/>
    <a:srgbClr val="0092CC"/>
    <a:srgbClr val="F4EBE6"/>
    <a:srgbClr val="D2AF9C"/>
    <a:srgbClr val="BC886A"/>
    <a:srgbClr val="A56039"/>
    <a:srgbClr val="8F3807"/>
    <a:srgbClr val="761302"/>
    <a:srgbClr val="EAF2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7696" autoAdjust="0"/>
  </p:normalViewPr>
  <p:slideViewPr>
    <p:cSldViewPr snapToGrid="0">
      <p:cViewPr varScale="1">
        <p:scale>
          <a:sx n="57" d="100"/>
          <a:sy n="57" d="100"/>
        </p:scale>
        <p:origin x="528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</a:rPr>
              <a:t>Клиническое испытание линезолида показало, что у 18% пациентов, принимающих линезолид развилась клинически значимая миелосупрессия. </a:t>
            </a:r>
            <a:endParaRPr lang="lv-LV" sz="12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05/11/2020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871D-8504-40D7-B0BC-8EF5ECB6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0755"/>
            <a:ext cx="12192001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European TB Research Initiative, WHO Regional Office for </a:t>
            </a:r>
            <a:r>
              <a:rPr lang="en-US" dirty="0" smtClean="0"/>
              <a:t>Europe</a:t>
            </a:r>
            <a:endParaRPr lang="lv-LV" dirty="0" smtClean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90734" y="1119430"/>
            <a:ext cx="7437120" cy="1121571"/>
          </a:xfrm>
        </p:spPr>
        <p:txBody>
          <a:bodyPr/>
          <a:lstStyle/>
          <a:p>
            <a:r>
              <a:rPr lang="ru-RU" sz="6000" dirty="0">
                <a:solidFill>
                  <a:schemeClr val="bg1"/>
                </a:solidFill>
              </a:rPr>
              <a:t>Миелосупрессия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5D80-00E5-4C95-BAFF-D63727A0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TB, HIV and Viral Hepatitis Programme, Division of Country Health Programmes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v-LV" dirty="0" smtClean="0"/>
              <a:t>6 </a:t>
            </a:r>
            <a:r>
              <a:rPr lang="lv-LV" dirty="0" err="1" smtClean="0"/>
              <a:t>November</a:t>
            </a:r>
            <a:r>
              <a:rPr lang="lv-LV" dirty="0" smtClean="0"/>
              <a:t>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35034" y="292037"/>
            <a:ext cx="9486900" cy="719253"/>
          </a:xfrm>
        </p:spPr>
        <p:txBody>
          <a:bodyPr>
            <a:normAutofit/>
          </a:bodyPr>
          <a:lstStyle/>
          <a:p>
            <a:r>
              <a:rPr lang="ru-RU" dirty="0"/>
              <a:t>Предлагаемая стратегия ведения: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6478" y="1427357"/>
            <a:ext cx="11842595" cy="504035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>
                <a:latin typeface="+mj-lt"/>
              </a:rPr>
              <a:t>доступности эритропоэтина следует рассмотреть вопрос о его использовании при анемии 3-й степени. (Большинство программ ведения анемии, обусловленной токсическим действием линезолида, не предполагает применение эритропоэтина, однако, согласно отдельным свидетельствам, дает хорошие результаты.)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ru-RU" sz="2000" dirty="0">
                <a:latin typeface="+mj-lt"/>
              </a:rPr>
              <a:t>При тяжелой миелосупрессии необходимо госпитализировать пациента и рассмотреть вопрос о гемотрансфузии (или применении эритропоэтина).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ru-RU" sz="2000" dirty="0">
                <a:latin typeface="+mj-lt"/>
              </a:rPr>
              <a:t>В случае окончательной отмены линезолида следует рассмотреть назначение дополнительных противотуберкулезных препаратов.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278780" y="1550020"/>
            <a:ext cx="11697630" cy="4487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Лечение с применением </a:t>
            </a:r>
            <a:r>
              <a:rPr lang="ru-RU" sz="2400" dirty="0" smtClean="0">
                <a:latin typeface="+mj-lt"/>
              </a:rPr>
              <a:t>эритропоэтина </a:t>
            </a:r>
            <a:r>
              <a:rPr lang="ru-RU" sz="2400" dirty="0">
                <a:latin typeface="+mj-lt"/>
              </a:rPr>
              <a:t>не предназначено для пациентов, которым требуется срочное купирование анемии (IV степень тяжести). </a:t>
            </a:r>
            <a:endParaRPr lang="ru-RU" sz="2400" dirty="0" smtClean="0">
              <a:latin typeface="+mj-lt"/>
            </a:endParaRPr>
          </a:p>
          <a:p>
            <a:pPr marL="752475" lvl="1"/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этом случае, следует рассмотреть вопрос о переливании крови. </a:t>
            </a:r>
            <a:endParaRPr lang="ru-RU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Общий </a:t>
            </a:r>
            <a:r>
              <a:rPr lang="ru-RU" sz="2400" dirty="0">
                <a:latin typeface="+mj-lt"/>
              </a:rPr>
              <a:t>анализ крови необходимо проводить еженедельно, для того чтобы оценить реакцию на лечение. </a:t>
            </a:r>
            <a:endParaRPr lang="ru-RU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Измерение </a:t>
            </a:r>
            <a:r>
              <a:rPr lang="ru-RU" sz="2400" dirty="0">
                <a:latin typeface="+mj-lt"/>
              </a:rPr>
              <a:t>артериального давления следует проводить до начала терапии и контролировать в ходе лечения. </a:t>
            </a:r>
            <a:endParaRPr lang="ru-RU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Лечение </a:t>
            </a:r>
            <a:r>
              <a:rPr lang="ru-RU" sz="2400" dirty="0">
                <a:latin typeface="+mj-lt"/>
              </a:rPr>
              <a:t>с применением эритропоэтина следует прекратить, как только уровень гемоглобина станет выше 12 г/дл. </a:t>
            </a:r>
            <a:endParaRPr lang="en-US" sz="24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480000" y="261333"/>
            <a:ext cx="8160000" cy="775729"/>
          </a:xfrm>
        </p:spPr>
        <p:txBody>
          <a:bodyPr/>
          <a:lstStyle/>
          <a:p>
            <a:r>
              <a:rPr lang="ru-RU" sz="3600" dirty="0"/>
              <a:t>Эритропоэтин (</a:t>
            </a:r>
            <a:r>
              <a:rPr lang="en-US" sz="3600" dirty="0"/>
              <a:t>EPO)</a:t>
            </a:r>
          </a:p>
        </p:txBody>
      </p:sp>
    </p:spTree>
    <p:extLst>
      <p:ext uri="{BB962C8B-B14F-4D97-AF65-F5344CB8AC3E}">
        <p14:creationId xmlns:p14="http://schemas.microsoft.com/office/powerpoint/2010/main" val="39769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62D5-4E14-4843-AABD-90CBF2AB5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081" y="1851103"/>
            <a:ext cx="7092849" cy="4393580"/>
          </a:xfrm>
          <a:prstGeom prst="rect">
            <a:avLst/>
          </a:prstGeom>
        </p:spPr>
      </p:pic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479999" y="334537"/>
            <a:ext cx="9076596" cy="1304692"/>
          </a:xfrm>
        </p:spPr>
        <p:txBody>
          <a:bodyPr/>
          <a:lstStyle/>
          <a:p>
            <a:pPr algn="ctr"/>
            <a:r>
              <a:rPr lang="ru-RU" sz="3200" dirty="0"/>
              <a:t>Нежелательное явление, представляющее клинический </a:t>
            </a:r>
            <a:r>
              <a:rPr lang="ru-RU" sz="3200" dirty="0" smtClean="0"/>
              <a:t>интерес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(НЯИ</a:t>
            </a:r>
            <a:r>
              <a:rPr lang="ru-RU" sz="3200" dirty="0"/>
              <a:t>)</a:t>
            </a:r>
            <a:endParaRPr lang="en-US" sz="3200" dirty="0"/>
          </a:p>
        </p:txBody>
      </p:sp>
      <p:sp>
        <p:nvSpPr>
          <p:cNvPr id="10" name="Ovāls 9"/>
          <p:cNvSpPr/>
          <p:nvPr/>
        </p:nvSpPr>
        <p:spPr>
          <a:xfrm>
            <a:off x="1594623" y="2776655"/>
            <a:ext cx="4337825" cy="119318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1750741"/>
            <a:ext cx="11232001" cy="4286459"/>
          </a:xfrm>
        </p:spPr>
        <p:txBody>
          <a:bodyPr/>
          <a:lstStyle/>
          <a:p>
            <a:r>
              <a:rPr lang="lv-LV" sz="2400" b="1" dirty="0" smtClean="0">
                <a:latin typeface="+mj-lt"/>
              </a:rPr>
              <a:t>A</a:t>
            </a:r>
            <a:r>
              <a:rPr lang="ru-RU" sz="2400" b="1" dirty="0" smtClean="0">
                <a:latin typeface="+mj-lt"/>
              </a:rPr>
              <a:t>немия</a:t>
            </a:r>
            <a:r>
              <a:rPr lang="ru-RU" sz="2400" b="1" dirty="0">
                <a:latin typeface="+mj-lt"/>
              </a:rPr>
              <a:t>, тромбоцитопения или </a:t>
            </a:r>
            <a:r>
              <a:rPr lang="ru-RU" sz="2400" b="1" dirty="0" smtClean="0">
                <a:latin typeface="+mj-lt"/>
              </a:rPr>
              <a:t>нейтропения </a:t>
            </a:r>
            <a:endParaRPr lang="lv-LV" sz="2400" b="1" dirty="0">
              <a:latin typeface="+mj-lt"/>
            </a:endParaRPr>
          </a:p>
          <a:p>
            <a:endParaRPr lang="lv-LV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Медикамент: Lzd </a:t>
            </a:r>
            <a:endParaRPr lang="lv-LV" sz="2400" b="1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Другие </a:t>
            </a:r>
            <a:r>
              <a:rPr lang="ru-RU" sz="2000" dirty="0">
                <a:latin typeface="+mj-lt"/>
              </a:rPr>
              <a:t>возможные </a:t>
            </a:r>
            <a:r>
              <a:rPr lang="ru-RU" sz="2000" dirty="0" smtClean="0">
                <a:latin typeface="+mj-lt"/>
              </a:rPr>
              <a:t>медикаменты: </a:t>
            </a:r>
            <a:r>
              <a:rPr lang="ru-RU" sz="2000" dirty="0">
                <a:latin typeface="+mj-lt"/>
              </a:rPr>
              <a:t>AZT, котримоксазол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ru-RU" dirty="0" smtClean="0"/>
              <a:t>Миелосупрессия</a:t>
            </a:r>
            <a:endParaRPr lang="en-GB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Virsraksts 8"/>
          <p:cNvSpPr>
            <a:spLocks noGrp="1"/>
          </p:cNvSpPr>
          <p:nvPr>
            <p:ph type="title"/>
          </p:nvPr>
        </p:nvSpPr>
        <p:spPr>
          <a:xfrm>
            <a:off x="479999" y="359998"/>
            <a:ext cx="8652850" cy="1100811"/>
          </a:xfrm>
        </p:spPr>
        <p:txBody>
          <a:bodyPr/>
          <a:lstStyle/>
          <a:p>
            <a:r>
              <a:rPr lang="ru-RU" sz="4800" dirty="0"/>
              <a:t>Миелосупрессия </a:t>
            </a:r>
            <a:r>
              <a:rPr lang="en-US" sz="48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99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992459"/>
            <a:ext cx="11351444" cy="53860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Средний объем эритроцитов (MCV) может помочь оценить, является ли анемия </a:t>
            </a:r>
            <a:r>
              <a:rPr lang="ru-RU" sz="2100" dirty="0" smtClean="0">
                <a:latin typeface="+mj-lt"/>
              </a:rPr>
              <a:t>нормоцитарной </a:t>
            </a:r>
            <a:r>
              <a:rPr lang="ru-RU" sz="2100" dirty="0">
                <a:latin typeface="+mj-lt"/>
              </a:rPr>
              <a:t>или </a:t>
            </a:r>
            <a:r>
              <a:rPr lang="ru-RU" sz="2100" dirty="0" smtClean="0">
                <a:latin typeface="+mj-lt"/>
              </a:rPr>
              <a:t>микроцитарной </a:t>
            </a:r>
            <a:r>
              <a:rPr lang="ru-RU" sz="2100" dirty="0">
                <a:latin typeface="+mj-lt"/>
              </a:rPr>
              <a:t>или </a:t>
            </a:r>
            <a:r>
              <a:rPr lang="ru-RU" sz="2100" dirty="0" smtClean="0">
                <a:latin typeface="+mj-lt"/>
              </a:rPr>
              <a:t>макроцитарной. Макроцитарная </a:t>
            </a:r>
            <a:r>
              <a:rPr lang="ru-RU" sz="2100" dirty="0">
                <a:latin typeface="+mj-lt"/>
              </a:rPr>
              <a:t>анемия вероятнее всего вызвана AZT, но AZT также может вызвать </a:t>
            </a:r>
            <a:r>
              <a:rPr lang="ru-RU" sz="2100" dirty="0" smtClean="0">
                <a:latin typeface="+mj-lt"/>
              </a:rPr>
              <a:t>нормоцитарную </a:t>
            </a:r>
            <a:r>
              <a:rPr lang="ru-RU" sz="2100" dirty="0">
                <a:latin typeface="+mj-lt"/>
              </a:rPr>
              <a:t>анемию. </a:t>
            </a:r>
            <a:endParaRPr lang="lv-LV" sz="21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+mj-lt"/>
              </a:rPr>
              <a:t>Если </a:t>
            </a:r>
            <a:r>
              <a:rPr lang="ru-RU" sz="2100" dirty="0">
                <a:latin typeface="+mj-lt"/>
              </a:rPr>
              <a:t>у пациента отмечается тромбоцитопения или </a:t>
            </a:r>
            <a:r>
              <a:rPr lang="ru-RU" sz="2100" dirty="0" smtClean="0">
                <a:latin typeface="+mj-lt"/>
              </a:rPr>
              <a:t>нейтропения</a:t>
            </a:r>
            <a:r>
              <a:rPr lang="ru-RU" sz="2100" dirty="0">
                <a:latin typeface="+mj-lt"/>
              </a:rPr>
              <a:t>, вероятнее всего, причиной является линезолид. AZT может вызвать такую реакцию, но значительно реже</a:t>
            </a:r>
            <a:r>
              <a:rPr lang="ru-RU" sz="2100" dirty="0" smtClean="0">
                <a:latin typeface="+mj-lt"/>
              </a:rPr>
              <a:t>.</a:t>
            </a:r>
            <a:endParaRPr lang="lv-LV" sz="21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+mj-lt"/>
              </a:rPr>
              <a:t>К</a:t>
            </a:r>
            <a:r>
              <a:rPr lang="ru-RU" sz="2100" dirty="0" smtClean="0">
                <a:latin typeface="+mj-lt"/>
              </a:rPr>
              <a:t>ровопотеря </a:t>
            </a:r>
            <a:r>
              <a:rPr lang="ru-RU" sz="2100" dirty="0">
                <a:latin typeface="+mj-lt"/>
              </a:rPr>
              <a:t>(скрытое желудочно-кишечное кровотечение в результате язвенной болезни) может вызвать анемию. </a:t>
            </a:r>
            <a:endParaRPr lang="lv-LV" sz="21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+mj-lt"/>
              </a:rPr>
              <a:t>Другие </a:t>
            </a:r>
            <a:r>
              <a:rPr lang="ru-RU" sz="2100" dirty="0">
                <a:latin typeface="+mj-lt"/>
              </a:rPr>
              <a:t>причины анемии (ТБ, железо-дефицит и др.) возможны, но мало вероятно, что они могут возникнуть в середине лечения, особенно при клиническом улучшении состояния пациента. </a:t>
            </a:r>
            <a:endParaRPr lang="en-US" sz="21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88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r"/>
            <a:r>
              <a:rPr lang="sv-SE" dirty="0"/>
              <a:t>n engl j med 367;16 nejm.org october 18, 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726" y="359999"/>
            <a:ext cx="9521505" cy="720000"/>
          </a:xfrm>
        </p:spPr>
        <p:txBody>
          <a:bodyPr/>
          <a:lstStyle/>
          <a:p>
            <a:r>
              <a:rPr lang="en-US" dirty="0"/>
              <a:t>Linezolid for Treatment of </a:t>
            </a:r>
            <a:r>
              <a:rPr lang="en-US" dirty="0" smtClean="0"/>
              <a:t>Chronic</a:t>
            </a:r>
            <a:r>
              <a:rPr lang="ru-RU" dirty="0" smtClean="0"/>
              <a:t> </a:t>
            </a:r>
            <a:r>
              <a:rPr lang="en-US" dirty="0" smtClean="0"/>
              <a:t>Extensively </a:t>
            </a:r>
            <a:r>
              <a:rPr lang="en-US" dirty="0"/>
              <a:t>Drug-Resistant Tuberculosis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2" y="1464665"/>
            <a:ext cx="4920515" cy="446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508258" y="118953"/>
            <a:ext cx="8160000" cy="720000"/>
          </a:xfrm>
        </p:spPr>
        <p:txBody>
          <a:bodyPr/>
          <a:lstStyle/>
          <a:p>
            <a:r>
              <a:rPr lang="ru-RU" sz="4000" dirty="0" smtClean="0"/>
              <a:t>До начала лечения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8" y="1494584"/>
            <a:ext cx="4852307" cy="453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64" y="1535186"/>
            <a:ext cx="5186851" cy="47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7072" y="1140903"/>
            <a:ext cx="26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РР ТБ Пациент ВИЧ 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9857" y="863904"/>
            <a:ext cx="50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ПП ТБ Пациент после хирургии рака лёгких и химиотерапии</a:t>
            </a:r>
            <a:endParaRPr lang="en-US" dirty="0"/>
          </a:p>
        </p:txBody>
      </p:sp>
      <p:cxnSp>
        <p:nvCxnSpPr>
          <p:cNvPr id="7" name="Taisns savienotājs 6"/>
          <p:cNvCxnSpPr/>
          <p:nvPr/>
        </p:nvCxnSpPr>
        <p:spPr>
          <a:xfrm flipV="1">
            <a:off x="3189249" y="3323063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V="1">
            <a:off x="3189248" y="3464311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/>
          <p:cNvCxnSpPr/>
          <p:nvPr/>
        </p:nvCxnSpPr>
        <p:spPr>
          <a:xfrm flipV="1">
            <a:off x="3166944" y="3588222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savienotājs 13"/>
          <p:cNvCxnSpPr/>
          <p:nvPr/>
        </p:nvCxnSpPr>
        <p:spPr>
          <a:xfrm flipV="1">
            <a:off x="3166943" y="3733187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isns savienotājs 14"/>
          <p:cNvCxnSpPr/>
          <p:nvPr/>
        </p:nvCxnSpPr>
        <p:spPr>
          <a:xfrm flipV="1">
            <a:off x="9296401" y="3684864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/>
          <p:cNvCxnSpPr/>
          <p:nvPr/>
        </p:nvCxnSpPr>
        <p:spPr>
          <a:xfrm flipV="1">
            <a:off x="9296401" y="3826796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aisns savienotājs 16"/>
          <p:cNvCxnSpPr/>
          <p:nvPr/>
        </p:nvCxnSpPr>
        <p:spPr>
          <a:xfrm flipV="1">
            <a:off x="9207190" y="4111083"/>
            <a:ext cx="669073" cy="111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			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" name="Teksta vietturis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Степень </a:t>
            </a:r>
            <a:r>
              <a:rPr lang="ru-RU" sz="4000" dirty="0" smtClean="0"/>
              <a:t>тяжести</a:t>
            </a:r>
            <a:endParaRPr lang="en-US" sz="4000" dirty="0"/>
          </a:p>
        </p:txBody>
      </p:sp>
      <p:graphicFrame>
        <p:nvGraphicFramePr>
          <p:cNvPr id="9" name="Tab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60033"/>
              </p:ext>
            </p:extLst>
          </p:nvPr>
        </p:nvGraphicFramePr>
        <p:xfrm>
          <a:off x="256477" y="1706136"/>
          <a:ext cx="11449885" cy="379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977">
                  <a:extLst>
                    <a:ext uri="{9D8B030D-6E8A-4147-A177-3AD203B41FA5}">
                      <a16:colId xmlns:a16="http://schemas.microsoft.com/office/drawing/2014/main" val="931240144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733333964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040555407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355036882"/>
                    </a:ext>
                  </a:extLst>
                </a:gridCol>
                <a:gridCol w="2289977">
                  <a:extLst>
                    <a:ext uri="{9D8B030D-6E8A-4147-A177-3AD203B41FA5}">
                      <a16:colId xmlns:a16="http://schemas.microsoft.com/office/drawing/2014/main" val="3166952976"/>
                    </a:ext>
                  </a:extLst>
                </a:gridCol>
              </a:tblGrid>
              <a:tr h="9181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тяжести*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1 - Слабая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2 - Умеренная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3 – Тяжелая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Степень 4 – Опасная для жизни 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09050"/>
                  </a:ext>
                </a:extLst>
              </a:tr>
              <a:tr h="555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Анемия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10.5 - 9.5 g/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9.4 - 8.0 g/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7.9 - 6.5 g/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>
                          <a:prstClr val="black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&lt; 6.5 g/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217651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Пониженный уровень тромбоцитов</a:t>
                      </a:r>
                      <a:endParaRPr lang="en-US" sz="1600" b="0" i="0" u="none" strike="noStrike" baseline="0" noProof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99,999 - 75,000 /mm³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74,999 - 50,000 /mm³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49,999 - 20,000 /mm³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&lt; 20,000 /mm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29417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Пониженный уровень лейкоцитов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&lt;LLN - 3,000/mm3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&lt;3,000 - 2,000/mm3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&lt;2,000 - 1,000/mm3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&lt; 1,000 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16957"/>
                  </a:ext>
                </a:extLst>
              </a:tr>
              <a:tr h="774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Абсолютное число нейтрофилов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1500 - 1000/mm3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999 - 750/mm3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749 - 500/mm3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+mj-lt"/>
                        </a:rPr>
                        <a:t>&lt;500/mm3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3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>
          <a:xfrm>
            <a:off x="480000" y="1115122"/>
            <a:ext cx="11232001" cy="5140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Степень 1 </a:t>
            </a:r>
            <a:r>
              <a:rPr lang="ru-RU" sz="1600" b="1" dirty="0" smtClean="0"/>
              <a:t>– Слабая</a:t>
            </a:r>
            <a:endParaRPr lang="lv-LV" sz="1600" b="1" dirty="0" smtClean="0"/>
          </a:p>
          <a:p>
            <a:pPr marL="752475" lvl="1"/>
            <a:r>
              <a:rPr lang="ru-RU" sz="1600" dirty="0"/>
              <a:t>Тщательный мониторинг, </a:t>
            </a:r>
            <a:r>
              <a:rPr lang="ru-RU" sz="1600" dirty="0" smtClean="0"/>
              <a:t>рассмотрите</a:t>
            </a:r>
            <a:r>
              <a:rPr lang="lv-LV" sz="1600" dirty="0" smtClean="0"/>
              <a:t> </a:t>
            </a:r>
            <a:r>
              <a:rPr lang="ru-RU" sz="1600" dirty="0"/>
              <a:t>вопрос уменьшения дозы Lzd (300мг в сутки или 600мг три раза в неделю.  </a:t>
            </a:r>
            <a:endParaRPr lang="lv-LV" sz="1600" dirty="0" smtClean="0"/>
          </a:p>
          <a:p>
            <a:pPr marL="285750"/>
            <a:r>
              <a:rPr lang="ru-RU" sz="1600" b="1" dirty="0" smtClean="0"/>
              <a:t>Степень </a:t>
            </a:r>
            <a:r>
              <a:rPr lang="ru-RU" sz="1600" b="1" dirty="0"/>
              <a:t>2 - Умеренная </a:t>
            </a:r>
            <a:endParaRPr lang="lv-LV" sz="1600" b="1" dirty="0" smtClean="0"/>
          </a:p>
          <a:p>
            <a:pPr marL="752475" lvl="1"/>
            <a:r>
              <a:rPr lang="ru-RU" sz="1600" dirty="0"/>
              <a:t>Тщательный мониторинг, рассмотрите вопрос уменьшения дозы Lzd (300мг в сутки или 600мг три раза в неделю) ; в случае </a:t>
            </a:r>
            <a:r>
              <a:rPr lang="ru-RU" sz="1600" dirty="0" smtClean="0"/>
              <a:t>нейтропении </a:t>
            </a:r>
            <a:r>
              <a:rPr lang="ru-RU" sz="1600" dirty="0"/>
              <a:t>Степени 2, незамедлительно отмените Lzd. В случае </a:t>
            </a:r>
            <a:r>
              <a:rPr lang="ru-RU" sz="1600" dirty="0" err="1"/>
              <a:t>нейропении</a:t>
            </a:r>
            <a:r>
              <a:rPr lang="ru-RU" sz="1600" dirty="0"/>
              <a:t> Степени 2, рассмотрите назначение эритропоэтина. Повторно препарат назначается в уменьшенной дозе после того, как токсичность снизится до Степени 1. </a:t>
            </a:r>
            <a:endParaRPr lang="lv-LV" sz="1600" dirty="0" smtClean="0"/>
          </a:p>
          <a:p>
            <a:pPr marL="285750"/>
            <a:r>
              <a:rPr lang="ru-RU" sz="1600" b="1" dirty="0" smtClean="0"/>
              <a:t>Степень </a:t>
            </a:r>
            <a:r>
              <a:rPr lang="ru-RU" sz="1600" b="1" dirty="0"/>
              <a:t>3 – Тяжелая </a:t>
            </a:r>
            <a:endParaRPr lang="lv-LV" sz="1600" b="1" dirty="0" smtClean="0"/>
          </a:p>
          <a:p>
            <a:pPr marL="752475" lvl="1"/>
            <a:r>
              <a:rPr lang="ru-RU" sz="1600" dirty="0"/>
              <a:t>Незамедлительно отмените Lzd. В случае анемии Степени 3, рассмотрите назначение эритропоэтина. Повторно препарат назначается в уменьшенной дозе после того, как токсичность снизится до Степени 1. </a:t>
            </a:r>
            <a:endParaRPr lang="lv-LV" sz="1600" dirty="0" smtClean="0"/>
          </a:p>
          <a:p>
            <a:pPr marL="285750"/>
            <a:r>
              <a:rPr lang="ru-RU" sz="1600" b="1" dirty="0" smtClean="0"/>
              <a:t>Степень </a:t>
            </a:r>
            <a:r>
              <a:rPr lang="ru-RU" sz="1600" b="1" dirty="0"/>
              <a:t>4 – Опасная для жизни </a:t>
            </a:r>
            <a:endParaRPr lang="lv-LV" sz="1600" b="1" dirty="0" smtClean="0"/>
          </a:p>
          <a:p>
            <a:pPr marL="752475" lvl="1"/>
            <a:r>
              <a:rPr lang="ru-RU" sz="1600" dirty="0"/>
              <a:t>Незамедлительно отмените Lzd. Рассмотрите вопрос переливания крови или назначения эритропоэтина. Повторно препарат назначается в уменьшенной дозе после того, как токсичность снизится до Степени 1. </a:t>
            </a:r>
            <a:endParaRPr lang="en-US" sz="16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05/11/2020</a:t>
            </a:fld>
            <a:endParaRPr lang="en-GB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8" name="Virsraksts 7"/>
          <p:cNvSpPr>
            <a:spLocks noGrp="1"/>
          </p:cNvSpPr>
          <p:nvPr>
            <p:ph type="title"/>
          </p:nvPr>
        </p:nvSpPr>
        <p:spPr>
          <a:xfrm>
            <a:off x="480000" y="215034"/>
            <a:ext cx="8160000" cy="720000"/>
          </a:xfrm>
        </p:spPr>
        <p:txBody>
          <a:bodyPr/>
          <a:lstStyle/>
          <a:p>
            <a:r>
              <a:rPr lang="ru-RU" sz="4000" dirty="0"/>
              <a:t>Действие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19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35034" y="292037"/>
            <a:ext cx="9486900" cy="719253"/>
          </a:xfrm>
        </p:spPr>
        <p:txBody>
          <a:bodyPr>
            <a:noAutofit/>
          </a:bodyPr>
          <a:lstStyle/>
          <a:p>
            <a:r>
              <a:rPr lang="ru-RU" dirty="0"/>
              <a:t>Предлагаемая стратегия ведения: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6478" y="1427357"/>
            <a:ext cx="11842595" cy="504035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При 3 или 4 степени немедленно отменить препарат, вызывающий НЯ; при 1-й и 2-й степени рассмотреть вопрос о снижении дозы.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При подозрении на то, что анемия на фоне </a:t>
            </a:r>
            <a:r>
              <a:rPr lang="ru-RU" sz="2000" dirty="0" smtClean="0">
                <a:latin typeface="+mj-lt"/>
              </a:rPr>
              <a:t>приёма </a:t>
            </a:r>
            <a:r>
              <a:rPr lang="ru-RU" sz="2000" dirty="0">
                <a:latin typeface="+mj-lt"/>
              </a:rPr>
              <a:t>линезолида сопровождается железодефицитной анемией, следует определить запасы железа в организме, а при диагностировании дефицита железа – провести соответствующее лечение.  </a:t>
            </a:r>
            <a:endParaRPr lang="ru-RU" sz="2000" dirty="0" smtClean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Если </a:t>
            </a:r>
            <a:r>
              <a:rPr lang="ru-RU" sz="2000" dirty="0">
                <a:latin typeface="+mj-lt"/>
              </a:rPr>
              <a:t>анализ на дефицит железа провести нельзя, можно провести эмпирическую терапию дефицита железа.  Следует учесть, что при пероральном приеме железо может связываться с FQ и снижать его всасывание.  Препараты железа и FQ следует принимать с интервалом не менее 3 часов.   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+mj-lt"/>
              </a:rPr>
              <a:t>Необходимо регулярно проводить общий анализ крови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93450-459E-4A13-AE30-87ED9B04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http://purl.org/dc/terms/"/>
    <ds:schemaRef ds:uri="http://schemas.openxmlformats.org/package/2006/metadata/core-properties"/>
    <ds:schemaRef ds:uri="1f33b567-8934-4065-9424-365bd2493b30"/>
    <ds:schemaRef ds:uri="http://schemas.microsoft.com/office/2006/documentManagement/types"/>
    <ds:schemaRef ds:uri="a9733e5a-5ef7-415c-80e3-a2618da45423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792</Words>
  <Application>Microsoft Office PowerPoint</Application>
  <PresentationFormat>Platekrāna</PresentationFormat>
  <Paragraphs>110</Paragraphs>
  <Slides>12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Ebrima</vt:lpstr>
      <vt:lpstr>Calibri Light</vt:lpstr>
      <vt:lpstr>Cambria</vt:lpstr>
      <vt:lpstr>Calibri</vt:lpstr>
      <vt:lpstr>2_Office Theme</vt:lpstr>
      <vt:lpstr>Миелосупрессия</vt:lpstr>
      <vt:lpstr>Нежелательное явление, представляющее клинический интерес (НЯИ)</vt:lpstr>
      <vt:lpstr>Миелосупрессия  </vt:lpstr>
      <vt:lpstr>PowerPoint prezentācija</vt:lpstr>
      <vt:lpstr>Linezolid for Treatment of Chronic Extensively Drug-Resistant Tuberculosis</vt:lpstr>
      <vt:lpstr>До начала лечения</vt:lpstr>
      <vt:lpstr>Степень тяжести</vt:lpstr>
      <vt:lpstr>Действие </vt:lpstr>
      <vt:lpstr>Предлагаемая стратегия ведения:</vt:lpstr>
      <vt:lpstr>Предлагаемая стратегия ведения:</vt:lpstr>
      <vt:lpstr>Эритропоэтин (EPO)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liga kuksa</cp:lastModifiedBy>
  <cp:revision>419</cp:revision>
  <dcterms:created xsi:type="dcterms:W3CDTF">2016-09-26T17:27:22Z</dcterms:created>
  <dcterms:modified xsi:type="dcterms:W3CDTF">2020-11-05T19:08:44Z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